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61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0"/>
  </p:notesMasterIdLst>
  <p:handoutMasterIdLst>
    <p:handoutMasterId r:id="rId171"/>
  </p:handoutMasterIdLst>
  <p:sldIdLst>
    <p:sldId id="279" r:id="rId3"/>
    <p:sldId id="280" r:id="rId4"/>
    <p:sldId id="281" r:id="rId5"/>
    <p:sldId id="259" r:id="rId6"/>
    <p:sldId id="278" r:id="rId7"/>
    <p:sldId id="264" r:id="rId8"/>
    <p:sldId id="270" r:id="rId9"/>
    <p:sldId id="271" r:id="rId10"/>
    <p:sldId id="272" r:id="rId11"/>
    <p:sldId id="273" r:id="rId12"/>
    <p:sldId id="276" r:id="rId13"/>
    <p:sldId id="275" r:id="rId14"/>
    <p:sldId id="277" r:id="rId15"/>
    <p:sldId id="369" r:id="rId16"/>
    <p:sldId id="370" r:id="rId17"/>
    <p:sldId id="371" r:id="rId18"/>
    <p:sldId id="269" r:id="rId19"/>
    <p:sldId id="372" r:id="rId20"/>
    <p:sldId id="274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256" r:id="rId29"/>
    <p:sldId id="293" r:id="rId30"/>
    <p:sldId id="294" r:id="rId31"/>
    <p:sldId id="262" r:id="rId32"/>
    <p:sldId id="295" r:id="rId33"/>
    <p:sldId id="268" r:id="rId34"/>
    <p:sldId id="296" r:id="rId35"/>
    <p:sldId id="297" r:id="rId36"/>
    <p:sldId id="263" r:id="rId37"/>
    <p:sldId id="298" r:id="rId38"/>
    <p:sldId id="299" r:id="rId39"/>
    <p:sldId id="325" r:id="rId40"/>
    <p:sldId id="326" r:id="rId41"/>
    <p:sldId id="261" r:id="rId42"/>
    <p:sldId id="327" r:id="rId43"/>
    <p:sldId id="265" r:id="rId44"/>
    <p:sldId id="266" r:id="rId45"/>
    <p:sldId id="328" r:id="rId46"/>
    <p:sldId id="329" r:id="rId47"/>
    <p:sldId id="330" r:id="rId48"/>
    <p:sldId id="331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64" r:id="rId92"/>
    <p:sldId id="363" r:id="rId93"/>
    <p:sldId id="365" r:id="rId94"/>
    <p:sldId id="366" r:id="rId95"/>
    <p:sldId id="357" r:id="rId96"/>
    <p:sldId id="359" r:id="rId97"/>
    <p:sldId id="362" r:id="rId98"/>
    <p:sldId id="361" r:id="rId99"/>
    <p:sldId id="367" r:id="rId100"/>
    <p:sldId id="358" r:id="rId101"/>
    <p:sldId id="356" r:id="rId102"/>
    <p:sldId id="381" r:id="rId103"/>
    <p:sldId id="287" r:id="rId104"/>
    <p:sldId id="382" r:id="rId105"/>
    <p:sldId id="288" r:id="rId106"/>
    <p:sldId id="289" r:id="rId107"/>
    <p:sldId id="383" r:id="rId108"/>
    <p:sldId id="384" r:id="rId109"/>
    <p:sldId id="385" r:id="rId110"/>
    <p:sldId id="386" r:id="rId111"/>
    <p:sldId id="290" r:id="rId112"/>
    <p:sldId id="387" r:id="rId113"/>
    <p:sldId id="388" r:id="rId114"/>
    <p:sldId id="389" r:id="rId115"/>
    <p:sldId id="292" r:id="rId116"/>
    <p:sldId id="390" r:id="rId117"/>
    <p:sldId id="282" r:id="rId118"/>
    <p:sldId id="284" r:id="rId119"/>
    <p:sldId id="283" r:id="rId120"/>
    <p:sldId id="391" r:id="rId121"/>
    <p:sldId id="392" r:id="rId122"/>
    <p:sldId id="393" r:id="rId123"/>
    <p:sldId id="394" r:id="rId124"/>
    <p:sldId id="395" r:id="rId125"/>
    <p:sldId id="396" r:id="rId126"/>
    <p:sldId id="28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285" r:id="rId135"/>
    <p:sldId id="404" r:id="rId136"/>
    <p:sldId id="405" r:id="rId137"/>
    <p:sldId id="257" r:id="rId138"/>
    <p:sldId id="258" r:id="rId139"/>
    <p:sldId id="407" r:id="rId140"/>
    <p:sldId id="408" r:id="rId141"/>
    <p:sldId id="409" r:id="rId142"/>
    <p:sldId id="410" r:id="rId143"/>
    <p:sldId id="41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20" r:id="rId153"/>
    <p:sldId id="422" r:id="rId154"/>
    <p:sldId id="423" r:id="rId155"/>
    <p:sldId id="424" r:id="rId156"/>
    <p:sldId id="425" r:id="rId157"/>
    <p:sldId id="426" r:id="rId158"/>
    <p:sldId id="427" r:id="rId159"/>
    <p:sldId id="428" r:id="rId160"/>
    <p:sldId id="267" r:id="rId161"/>
    <p:sldId id="380" r:id="rId162"/>
    <p:sldId id="260" r:id="rId163"/>
    <p:sldId id="324" r:id="rId164"/>
    <p:sldId id="332" r:id="rId165"/>
    <p:sldId id="368" r:id="rId166"/>
    <p:sldId id="406" r:id="rId167"/>
    <p:sldId id="421" r:id="rId168"/>
    <p:sldId id="429" r:id="rId1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31BD3D6-B7F1-4148-BF99-E0643B5FA8FF}">
          <p14:sldIdLst>
            <p14:sldId id="279"/>
          </p14:sldIdLst>
        </p14:section>
        <p14:section name="management team" id="{2B72163D-2949-4563-8835-B5A6BF3A1808}">
          <p14:sldIdLst>
            <p14:sldId id="280"/>
            <p14:sldId id="281"/>
            <p14:sldId id="259"/>
            <p14:sldId id="278"/>
            <p14:sldId id="264"/>
            <p14:sldId id="270"/>
            <p14:sldId id="271"/>
            <p14:sldId id="272"/>
            <p14:sldId id="273"/>
            <p14:sldId id="276"/>
            <p14:sldId id="275"/>
            <p14:sldId id="277"/>
          </p14:sldIdLst>
        </p14:section>
        <p14:section name="Project development team" id="{0165734E-D582-475F-8D8F-D8390D9A02F3}">
          <p14:sldIdLst>
            <p14:sldId id="369"/>
            <p14:sldId id="370"/>
            <p14:sldId id="371"/>
            <p14:sldId id="269"/>
            <p14:sldId id="372"/>
            <p14:sldId id="274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foundation team" id="{6CF20BCC-30C5-49D5-BB67-A7F7C47F67D3}">
          <p14:sldIdLst>
            <p14:sldId id="256"/>
            <p14:sldId id="293"/>
            <p14:sldId id="294"/>
            <p14:sldId id="262"/>
            <p14:sldId id="295"/>
            <p14:sldId id="268"/>
            <p14:sldId id="296"/>
            <p14:sldId id="297"/>
            <p14:sldId id="263"/>
            <p14:sldId id="298"/>
            <p14:sldId id="299"/>
          </p14:sldIdLst>
        </p14:section>
        <p14:section name="loads &amp; dynamics team" id="{B2556EC8-272D-48A5-B94D-86DE413BDD53}">
          <p14:sldIdLst>
            <p14:sldId id="325"/>
            <p14:sldId id="326"/>
            <p14:sldId id="261"/>
            <p14:sldId id="327"/>
            <p14:sldId id="265"/>
            <p14:sldId id="266"/>
            <p14:sldId id="328"/>
            <p14:sldId id="329"/>
            <p14:sldId id="330"/>
            <p14:sldId id="331"/>
          </p14:sldIdLst>
        </p14:section>
        <p14:section name="tower structure team" id="{B080B7D5-51DE-4691-A612-847AD1AAFC82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otor blade design" id="{B146C9B3-C78A-4A61-AAEC-721247ABE854}">
          <p14:sldIdLst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Rotor blades structure" id="{B442706D-6274-49C9-A7D1-C313276DB185}">
          <p14:sldIdLst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rotor hub and pitch system" id="{08747EF3-CA38-42EE-A1AF-7484E45039CE}">
          <p14:sldIdLst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electrical drivetrain" id="{1A5D22D2-BE65-4E6F-884C-4B877022F03F}">
          <p14:sldIdLst>
            <p14:sldId id="350"/>
            <p14:sldId id="364"/>
            <p14:sldId id="363"/>
            <p14:sldId id="365"/>
            <p14:sldId id="366"/>
            <p14:sldId id="357"/>
            <p14:sldId id="359"/>
            <p14:sldId id="362"/>
            <p14:sldId id="361"/>
            <p14:sldId id="367"/>
            <p14:sldId id="358"/>
            <p14:sldId id="356"/>
          </p14:sldIdLst>
        </p14:section>
        <p14:section name="rotor bearing system team" id="{DB3BAE13-317B-46D5-BF13-1546F7D1D6D4}">
          <p14:sldIdLst>
            <p14:sldId id="381"/>
            <p14:sldId id="287"/>
            <p14:sldId id="382"/>
            <p14:sldId id="288"/>
            <p14:sldId id="289"/>
            <p14:sldId id="383"/>
            <p14:sldId id="384"/>
            <p14:sldId id="385"/>
            <p14:sldId id="386"/>
            <p14:sldId id="290"/>
            <p14:sldId id="387"/>
            <p14:sldId id="388"/>
            <p14:sldId id="389"/>
            <p14:sldId id="292"/>
            <p14:sldId id="390"/>
            <p14:sldId id="282"/>
            <p14:sldId id="284"/>
            <p14:sldId id="283"/>
            <p14:sldId id="391"/>
            <p14:sldId id="392"/>
            <p14:sldId id="393"/>
          </p14:sldIdLst>
        </p14:section>
        <p14:section name="GBC team" id="{62FD1619-6AFB-4D97-A60C-6FD16F62286D}">
          <p14:sldIdLst>
            <p14:sldId id="394"/>
            <p14:sldId id="395"/>
            <p14:sldId id="396"/>
            <p14:sldId id="286"/>
            <p14:sldId id="397"/>
            <p14:sldId id="398"/>
            <p14:sldId id="399"/>
            <p14:sldId id="400"/>
            <p14:sldId id="401"/>
            <p14:sldId id="402"/>
            <p14:sldId id="403"/>
            <p14:sldId id="285"/>
            <p14:sldId id="404"/>
            <p14:sldId id="405"/>
          </p14:sldIdLst>
        </p14:section>
        <p14:section name="Machine bed &amp; yaw team" id="{2739FDC4-7BC0-4D24-A2DB-018568B325C8}">
          <p14:sldIdLst>
            <p14:sldId id="257"/>
            <p14:sldId id="258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  <p14:section name="feedback controller team" id="{6415024D-93AC-4C7E-84F4-D0225312DA45}">
          <p14:sldIdLst>
            <p14:sldId id="416"/>
            <p14:sldId id="417"/>
            <p14:sldId id="418"/>
            <p14:sldId id="419"/>
            <p14:sldId id="420"/>
          </p14:sldIdLst>
        </p14:section>
        <p14:section name="grid code team" id="{FD3B8E82-6082-4521-B98B-5BAB918F1115}">
          <p14:sldIdLst>
            <p14:sldId id="422"/>
            <p14:sldId id="423"/>
            <p14:sldId id="424"/>
            <p14:sldId id="425"/>
            <p14:sldId id="426"/>
            <p14:sldId id="427"/>
            <p14:sldId id="428"/>
          </p14:sldIdLst>
        </p14:section>
        <p14:section name="bibliography" id="{2ECB0A3B-7D16-4F98-AD6A-5308DF7BF078}">
          <p14:sldIdLst>
            <p14:sldId id="267"/>
            <p14:sldId id="380"/>
            <p14:sldId id="260"/>
            <p14:sldId id="324"/>
            <p14:sldId id="332"/>
            <p14:sldId id="368"/>
            <p14:sldId id="406"/>
            <p14:sldId id="421"/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23EFBE-320C-46B7-B076-C2F0A22DEDE7}" v="157" dt="2025-09-29T19:39:10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92" d="100"/>
          <a:sy n="92" d="100"/>
        </p:scale>
        <p:origin x="41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handoutMaster" Target="handoutMasters/handout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microsoft.com/office/2015/10/relationships/revisionInfo" Target="revisionInfo.xml"/><Relationship Id="rId172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tableStyles" Target="tableStyle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microsoft.com/office/2016/11/relationships/changesInfo" Target="changesInfos/changesInfo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De Mita" userId="6ce638df-d46f-4fb8-b9fa-d85fcdec2cd5" providerId="ADAL" clId="{08362040-18E5-4911-871A-90A5BB37375A}"/>
    <pc:docChg chg="undo custSel addSld delSld modSld sldOrd addSection delSection modSection">
      <pc:chgData name="Federico De Mita" userId="6ce638df-d46f-4fb8-b9fa-d85fcdec2cd5" providerId="ADAL" clId="{08362040-18E5-4911-871A-90A5BB37375A}" dt="2025-09-29T19:39:45.916" v="4198"/>
      <pc:docMkLst>
        <pc:docMk/>
      </pc:docMkLst>
      <pc:sldChg chg="add ord">
        <pc:chgData name="Federico De Mita" userId="6ce638df-d46f-4fb8-b9fa-d85fcdec2cd5" providerId="ADAL" clId="{08362040-18E5-4911-871A-90A5BB37375A}" dt="2025-09-29T18:43:57.280" v="3626" actId="20578"/>
        <pc:sldMkLst>
          <pc:docMk/>
          <pc:sldMk cId="736408120" sldId="256"/>
        </pc:sldMkLst>
      </pc:sldChg>
      <pc:sldChg chg="add">
        <pc:chgData name="Federico De Mita" userId="6ce638df-d46f-4fb8-b9fa-d85fcdec2cd5" providerId="ADAL" clId="{08362040-18E5-4911-871A-90A5BB37375A}" dt="2025-09-29T19:33:45.408" v="4154"/>
        <pc:sldMkLst>
          <pc:docMk/>
          <pc:sldMk cId="0" sldId="257"/>
        </pc:sldMkLst>
      </pc:sldChg>
      <pc:sldChg chg="add">
        <pc:chgData name="Federico De Mita" userId="6ce638df-d46f-4fb8-b9fa-d85fcdec2cd5" providerId="ADAL" clId="{08362040-18E5-4911-871A-90A5BB37375A}" dt="2025-09-29T19:33:45.408" v="4154"/>
        <pc:sldMkLst>
          <pc:docMk/>
          <pc:sldMk cId="0" sldId="258"/>
        </pc:sldMkLst>
      </pc:sldChg>
      <pc:sldChg chg="modSp mod ord">
        <pc:chgData name="Federico De Mita" userId="6ce638df-d46f-4fb8-b9fa-d85fcdec2cd5" providerId="ADAL" clId="{08362040-18E5-4911-871A-90A5BB37375A}" dt="2025-09-29T18:35:22.960" v="3420" actId="20577"/>
        <pc:sldMkLst>
          <pc:docMk/>
          <pc:sldMk cId="1106553756" sldId="259"/>
        </pc:sldMkLst>
        <pc:spChg chg="mod">
          <ac:chgData name="Federico De Mita" userId="6ce638df-d46f-4fb8-b9fa-d85fcdec2cd5" providerId="ADAL" clId="{08362040-18E5-4911-871A-90A5BB37375A}" dt="2025-09-29T17:26:32.959" v="2623" actId="20577"/>
          <ac:spMkLst>
            <pc:docMk/>
            <pc:sldMk cId="1106553756" sldId="259"/>
            <ac:spMk id="2" creationId="{AB50A548-9038-155C-8BC6-63C2D94B9A13}"/>
          </ac:spMkLst>
        </pc:spChg>
        <pc:spChg chg="mod">
          <ac:chgData name="Federico De Mita" userId="6ce638df-d46f-4fb8-b9fa-d85fcdec2cd5" providerId="ADAL" clId="{08362040-18E5-4911-871A-90A5BB37375A}" dt="2025-09-29T18:35:22.960" v="3420" actId="20577"/>
          <ac:spMkLst>
            <pc:docMk/>
            <pc:sldMk cId="1106553756" sldId="259"/>
            <ac:spMk id="3" creationId="{2ACA9DE4-3193-6E74-5611-A9D096A4EB6F}"/>
          </ac:spMkLst>
        </pc:spChg>
        <pc:spChg chg="mod">
          <ac:chgData name="Federico De Mita" userId="6ce638df-d46f-4fb8-b9fa-d85fcdec2cd5" providerId="ADAL" clId="{08362040-18E5-4911-871A-90A5BB37375A}" dt="2025-09-29T17:26:10.572" v="2588" actId="20577"/>
          <ac:spMkLst>
            <pc:docMk/>
            <pc:sldMk cId="1106553756" sldId="259"/>
            <ac:spMk id="24" creationId="{7A4CB245-78A9-C73E-8215-8D18B2739C00}"/>
          </ac:spMkLst>
        </pc:spChg>
      </pc:sldChg>
      <pc:sldChg chg="addSp delSp modSp add mod ord">
        <pc:chgData name="Federico De Mita" userId="6ce638df-d46f-4fb8-b9fa-d85fcdec2cd5" providerId="ADAL" clId="{08362040-18E5-4911-871A-90A5BB37375A}" dt="2025-09-29T19:30:07.082" v="4035" actId="20577"/>
        <pc:sldMkLst>
          <pc:docMk/>
          <pc:sldMk cId="3877941250" sldId="260"/>
        </pc:sldMkLst>
        <pc:spChg chg="add del mod">
          <ac:chgData name="Federico De Mita" userId="6ce638df-d46f-4fb8-b9fa-d85fcdec2cd5" providerId="ADAL" clId="{08362040-18E5-4911-871A-90A5BB37375A}" dt="2025-09-29T18:45:08.471" v="3670" actId="1076"/>
          <ac:spMkLst>
            <pc:docMk/>
            <pc:sldMk cId="3877941250" sldId="260"/>
            <ac:spMk id="2" creationId="{25E1DA7A-832B-59A9-3560-8C4D55C27346}"/>
          </ac:spMkLst>
        </pc:spChg>
        <pc:spChg chg="mod">
          <ac:chgData name="Federico De Mita" userId="6ce638df-d46f-4fb8-b9fa-d85fcdec2cd5" providerId="ADAL" clId="{08362040-18E5-4911-871A-90A5BB37375A}" dt="2025-09-29T18:54:43.614" v="3811" actId="1076"/>
          <ac:spMkLst>
            <pc:docMk/>
            <pc:sldMk cId="3877941250" sldId="260"/>
            <ac:spMk id="5" creationId="{5637D13D-45AC-B8AD-BD11-124F64379702}"/>
          </ac:spMkLst>
        </pc:spChg>
        <pc:spChg chg="del mod">
          <ac:chgData name="Federico De Mita" userId="6ce638df-d46f-4fb8-b9fa-d85fcdec2cd5" providerId="ADAL" clId="{08362040-18E5-4911-871A-90A5BB37375A}" dt="2025-09-29T18:44:41.982" v="3663" actId="478"/>
          <ac:spMkLst>
            <pc:docMk/>
            <pc:sldMk cId="3877941250" sldId="260"/>
            <ac:spMk id="11" creationId="{28A9E759-5D36-7577-1B72-EEFA19D202C6}"/>
          </ac:spMkLst>
        </pc:spChg>
        <pc:spChg chg="del mod">
          <ac:chgData name="Federico De Mita" userId="6ce638df-d46f-4fb8-b9fa-d85fcdec2cd5" providerId="ADAL" clId="{08362040-18E5-4911-871A-90A5BB37375A}" dt="2025-09-29T18:54:28.636" v="3808" actId="478"/>
          <ac:spMkLst>
            <pc:docMk/>
            <pc:sldMk cId="3877941250" sldId="260"/>
            <ac:spMk id="18" creationId="{3F48FE32-30A8-91E8-073B-1CE94513A3C5}"/>
          </ac:spMkLst>
        </pc:spChg>
        <pc:spChg chg="mod">
          <ac:chgData name="Federico De Mita" userId="6ce638df-d46f-4fb8-b9fa-d85fcdec2cd5" providerId="ADAL" clId="{08362040-18E5-4911-871A-90A5BB37375A}" dt="2025-09-29T19:30:07.082" v="4035" actId="20577"/>
          <ac:spMkLst>
            <pc:docMk/>
            <pc:sldMk cId="3877941250" sldId="260"/>
            <ac:spMk id="19" creationId="{E32C03B4-4368-B8A0-5078-A33BA60C0D0C}"/>
          </ac:spMkLst>
        </pc:spChg>
      </pc:sldChg>
      <pc:sldChg chg="add">
        <pc:chgData name="Federico De Mita" userId="6ce638df-d46f-4fb8-b9fa-d85fcdec2cd5" providerId="ADAL" clId="{08362040-18E5-4911-871A-90A5BB37375A}" dt="2025-09-29T18:52:16.406" v="3725"/>
        <pc:sldMkLst>
          <pc:docMk/>
          <pc:sldMk cId="1454698392" sldId="261"/>
        </pc:sldMkLst>
      </pc:sldChg>
      <pc:sldChg chg="add ord">
        <pc:chgData name="Federico De Mita" userId="6ce638df-d46f-4fb8-b9fa-d85fcdec2cd5" providerId="ADAL" clId="{08362040-18E5-4911-871A-90A5BB37375A}" dt="2025-09-29T18:43:57.280" v="3626" actId="20578"/>
        <pc:sldMkLst>
          <pc:docMk/>
          <pc:sldMk cId="2227129298" sldId="262"/>
        </pc:sldMkLst>
      </pc:sldChg>
      <pc:sldChg chg="add ord">
        <pc:chgData name="Federico De Mita" userId="6ce638df-d46f-4fb8-b9fa-d85fcdec2cd5" providerId="ADAL" clId="{08362040-18E5-4911-871A-90A5BB37375A}" dt="2025-09-29T18:43:57.280" v="3626" actId="20578"/>
        <pc:sldMkLst>
          <pc:docMk/>
          <pc:sldMk cId="2707868077" sldId="263"/>
        </pc:sldMkLst>
      </pc:sldChg>
      <pc:sldChg chg="add">
        <pc:chgData name="Federico De Mita" userId="6ce638df-d46f-4fb8-b9fa-d85fcdec2cd5" providerId="ADAL" clId="{08362040-18E5-4911-871A-90A5BB37375A}" dt="2025-09-29T18:52:16.406" v="3725"/>
        <pc:sldMkLst>
          <pc:docMk/>
          <pc:sldMk cId="1646546555" sldId="265"/>
        </pc:sldMkLst>
      </pc:sldChg>
      <pc:sldChg chg="add">
        <pc:chgData name="Federico De Mita" userId="6ce638df-d46f-4fb8-b9fa-d85fcdec2cd5" providerId="ADAL" clId="{08362040-18E5-4911-871A-90A5BB37375A}" dt="2025-09-29T18:52:16.406" v="3725"/>
        <pc:sldMkLst>
          <pc:docMk/>
          <pc:sldMk cId="2478551724" sldId="266"/>
        </pc:sldMkLst>
      </pc:sldChg>
      <pc:sldChg chg="addSp modSp mod">
        <pc:chgData name="Federico De Mita" userId="6ce638df-d46f-4fb8-b9fa-d85fcdec2cd5" providerId="ADAL" clId="{08362040-18E5-4911-871A-90A5BB37375A}" dt="2025-09-29T19:30:55.800" v="4071" actId="12"/>
        <pc:sldMkLst>
          <pc:docMk/>
          <pc:sldMk cId="761244998" sldId="267"/>
        </pc:sldMkLst>
        <pc:spChg chg="mod">
          <ac:chgData name="Federico De Mita" userId="6ce638df-d46f-4fb8-b9fa-d85fcdec2cd5" providerId="ADAL" clId="{08362040-18E5-4911-871A-90A5BB37375A}" dt="2025-09-29T18:40:35.568" v="3522" actId="20577"/>
          <ac:spMkLst>
            <pc:docMk/>
            <pc:sldMk cId="761244998" sldId="267"/>
            <ac:spMk id="2" creationId="{CDCB6ED1-18E3-9640-3D93-84F8B0B15004}"/>
          </ac:spMkLst>
        </pc:spChg>
        <pc:spChg chg="mod">
          <ac:chgData name="Federico De Mita" userId="6ce638df-d46f-4fb8-b9fa-d85fcdec2cd5" providerId="ADAL" clId="{08362040-18E5-4911-871A-90A5BB37375A}" dt="2025-09-29T18:01:15.971" v="3050" actId="20577"/>
          <ac:spMkLst>
            <pc:docMk/>
            <pc:sldMk cId="761244998" sldId="267"/>
            <ac:spMk id="3" creationId="{04F89852-0382-5806-3356-FA1C77F6D283}"/>
          </ac:spMkLst>
        </pc:spChg>
        <pc:spChg chg="mod">
          <ac:chgData name="Federico De Mita" userId="6ce638df-d46f-4fb8-b9fa-d85fcdec2cd5" providerId="ADAL" clId="{08362040-18E5-4911-871A-90A5BB37375A}" dt="2025-09-29T18:01:23.313" v="3071" actId="20577"/>
          <ac:spMkLst>
            <pc:docMk/>
            <pc:sldMk cId="761244998" sldId="267"/>
            <ac:spMk id="6" creationId="{40055318-CDFF-2436-5D76-D30CE5CB6A48}"/>
          </ac:spMkLst>
        </pc:spChg>
        <pc:spChg chg="mod">
          <ac:chgData name="Federico De Mita" userId="6ce638df-d46f-4fb8-b9fa-d85fcdec2cd5" providerId="ADAL" clId="{08362040-18E5-4911-871A-90A5BB37375A}" dt="2025-09-29T19:30:55.800" v="4071" actId="12"/>
          <ac:spMkLst>
            <pc:docMk/>
            <pc:sldMk cId="761244998" sldId="267"/>
            <ac:spMk id="7" creationId="{F5C19340-9D16-A981-A772-1E4CF9E86436}"/>
          </ac:spMkLst>
        </pc:spChg>
        <pc:spChg chg="add">
          <ac:chgData name="Federico De Mita" userId="6ce638df-d46f-4fb8-b9fa-d85fcdec2cd5" providerId="ADAL" clId="{08362040-18E5-4911-871A-90A5BB37375A}" dt="2025-09-29T16:24:12.275" v="1097"/>
          <ac:spMkLst>
            <pc:docMk/>
            <pc:sldMk cId="761244998" sldId="267"/>
            <ac:spMk id="8" creationId="{18994213-BFB3-86A1-EA73-B1556FBADD23}"/>
          </ac:spMkLst>
        </pc:spChg>
        <pc:spChg chg="add mod">
          <ac:chgData name="Federico De Mita" userId="6ce638df-d46f-4fb8-b9fa-d85fcdec2cd5" providerId="ADAL" clId="{08362040-18E5-4911-871A-90A5BB37375A}" dt="2025-09-29T16:24:32.981" v="1099" actId="21"/>
          <ac:spMkLst>
            <pc:docMk/>
            <pc:sldMk cId="761244998" sldId="267"/>
            <ac:spMk id="9" creationId="{80C13EC9-829B-BE4D-182D-8B263B939287}"/>
          </ac:spMkLst>
        </pc:spChg>
      </pc:sldChg>
      <pc:sldChg chg="add ord">
        <pc:chgData name="Federico De Mita" userId="6ce638df-d46f-4fb8-b9fa-d85fcdec2cd5" providerId="ADAL" clId="{08362040-18E5-4911-871A-90A5BB37375A}" dt="2025-09-29T18:43:57.280" v="3626" actId="20578"/>
        <pc:sldMkLst>
          <pc:docMk/>
          <pc:sldMk cId="3916201632" sldId="268"/>
        </pc:sldMkLst>
      </pc:sldChg>
      <pc:sldChg chg="add del ord">
        <pc:chgData name="Federico De Mita" userId="6ce638df-d46f-4fb8-b9fa-d85fcdec2cd5" providerId="ADAL" clId="{08362040-18E5-4911-871A-90A5BB37375A}" dt="2025-09-29T19:23:36.281" v="3891" actId="47"/>
        <pc:sldMkLst>
          <pc:docMk/>
          <pc:sldMk cId="3939706879" sldId="269"/>
        </pc:sldMkLst>
      </pc:sldChg>
      <pc:sldChg chg="addSp delSp modSp add del mod ord">
        <pc:chgData name="Federico De Mita" userId="6ce638df-d46f-4fb8-b9fa-d85fcdec2cd5" providerId="ADAL" clId="{08362040-18E5-4911-871A-90A5BB37375A}" dt="2025-09-29T16:18:41.626" v="988" actId="2696"/>
        <pc:sldMkLst>
          <pc:docMk/>
          <pc:sldMk cId="1399418464" sldId="274"/>
        </pc:sldMkLst>
        <pc:spChg chg="mod">
          <ac:chgData name="Federico De Mita" userId="6ce638df-d46f-4fb8-b9fa-d85fcdec2cd5" providerId="ADAL" clId="{08362040-18E5-4911-871A-90A5BB37375A}" dt="2025-09-29T16:18:38.169" v="987" actId="21"/>
          <ac:spMkLst>
            <pc:docMk/>
            <pc:sldMk cId="1399418464" sldId="274"/>
            <ac:spMk id="5" creationId="{34FAA458-4747-F4AC-69BA-4CAB8ED7437E}"/>
          </ac:spMkLst>
        </pc:spChg>
        <pc:spChg chg="add mod">
          <ac:chgData name="Federico De Mita" userId="6ce638df-d46f-4fb8-b9fa-d85fcdec2cd5" providerId="ADAL" clId="{08362040-18E5-4911-871A-90A5BB37375A}" dt="2025-09-29T16:07:47.462" v="789" actId="27636"/>
          <ac:spMkLst>
            <pc:docMk/>
            <pc:sldMk cId="1399418464" sldId="274"/>
            <ac:spMk id="7" creationId="{1738DF99-2263-DBC3-FF50-7FB4CCF17E19}"/>
          </ac:spMkLst>
        </pc:spChg>
        <pc:spChg chg="del">
          <ac:chgData name="Federico De Mita" userId="6ce638df-d46f-4fb8-b9fa-d85fcdec2cd5" providerId="ADAL" clId="{08362040-18E5-4911-871A-90A5BB37375A}" dt="2025-09-29T14:50:09.504" v="141" actId="478"/>
          <ac:spMkLst>
            <pc:docMk/>
            <pc:sldMk cId="1399418464" sldId="274"/>
            <ac:spMk id="10" creationId="{3F4EB037-1F09-AD7C-A9A5-B0481BC81B79}"/>
          </ac:spMkLst>
        </pc:spChg>
        <pc:spChg chg="del">
          <ac:chgData name="Federico De Mita" userId="6ce638df-d46f-4fb8-b9fa-d85fcdec2cd5" providerId="ADAL" clId="{08362040-18E5-4911-871A-90A5BB37375A}" dt="2025-09-29T14:50:12.770" v="142" actId="478"/>
          <ac:spMkLst>
            <pc:docMk/>
            <pc:sldMk cId="1399418464" sldId="274"/>
            <ac:spMk id="13" creationId="{A4C8E426-89E2-AEE8-1375-803EEC3FC87A}"/>
          </ac:spMkLst>
        </pc:spChg>
        <pc:spChg chg="mod">
          <ac:chgData name="Federico De Mita" userId="6ce638df-d46f-4fb8-b9fa-d85fcdec2cd5" providerId="ADAL" clId="{08362040-18E5-4911-871A-90A5BB37375A}" dt="2025-09-29T15:09:09.531" v="483" actId="20577"/>
          <ac:spMkLst>
            <pc:docMk/>
            <pc:sldMk cId="1399418464" sldId="274"/>
            <ac:spMk id="14" creationId="{A643E29E-2420-B903-3324-8639068994D8}"/>
          </ac:spMkLst>
        </pc:spChg>
        <pc:graphicFrameChg chg="add mod modGraphic">
          <ac:chgData name="Federico De Mita" userId="6ce638df-d46f-4fb8-b9fa-d85fcdec2cd5" providerId="ADAL" clId="{08362040-18E5-4911-871A-90A5BB37375A}" dt="2025-09-29T16:17:19.648" v="977" actId="1076"/>
          <ac:graphicFrameMkLst>
            <pc:docMk/>
            <pc:sldMk cId="1399418464" sldId="274"/>
            <ac:graphicFrameMk id="8" creationId="{3004BE30-6310-1782-3BB9-FF96214F5788}"/>
          </ac:graphicFrameMkLst>
        </pc:graphicFrameChg>
      </pc:sldChg>
      <pc:sldChg chg="add del ord">
        <pc:chgData name="Federico De Mita" userId="6ce638df-d46f-4fb8-b9fa-d85fcdec2cd5" providerId="ADAL" clId="{08362040-18E5-4911-871A-90A5BB37375A}" dt="2025-09-29T19:23:36.281" v="3891" actId="47"/>
        <pc:sldMkLst>
          <pc:docMk/>
          <pc:sldMk cId="3266143280" sldId="274"/>
        </pc:sldMkLst>
      </pc:sldChg>
      <pc:sldChg chg="addSp delSp modSp new mod ord">
        <pc:chgData name="Federico De Mita" userId="6ce638df-d46f-4fb8-b9fa-d85fcdec2cd5" providerId="ADAL" clId="{08362040-18E5-4911-871A-90A5BB37375A}" dt="2025-09-29T18:35:52.365" v="3438"/>
        <pc:sldMkLst>
          <pc:docMk/>
          <pc:sldMk cId="2211055612" sldId="275"/>
        </pc:sldMkLst>
        <pc:spChg chg="mod">
          <ac:chgData name="Federico De Mita" userId="6ce638df-d46f-4fb8-b9fa-d85fcdec2cd5" providerId="ADAL" clId="{08362040-18E5-4911-871A-90A5BB37375A}" dt="2025-09-29T16:18:44.350" v="989"/>
          <ac:spMkLst>
            <pc:docMk/>
            <pc:sldMk cId="2211055612" sldId="275"/>
            <ac:spMk id="2" creationId="{8D62475D-C8F3-E9D8-0FCE-4C0631840DC0}"/>
          </ac:spMkLst>
        </pc:spChg>
        <pc:spChg chg="del">
          <ac:chgData name="Federico De Mita" userId="6ce638df-d46f-4fb8-b9fa-d85fcdec2cd5" providerId="ADAL" clId="{08362040-18E5-4911-871A-90A5BB37375A}" dt="2025-09-29T16:18:11.637" v="983" actId="478"/>
          <ac:spMkLst>
            <pc:docMk/>
            <pc:sldMk cId="2211055612" sldId="275"/>
            <ac:spMk id="3" creationId="{9611D172-468C-EBAC-1D38-F60BF0FF2E76}"/>
          </ac:spMkLst>
        </pc:spChg>
        <pc:spChg chg="del">
          <ac:chgData name="Federico De Mita" userId="6ce638df-d46f-4fb8-b9fa-d85fcdec2cd5" providerId="ADAL" clId="{08362040-18E5-4911-871A-90A5BB37375A}" dt="2025-09-29T16:18:11.637" v="983" actId="478"/>
          <ac:spMkLst>
            <pc:docMk/>
            <pc:sldMk cId="2211055612" sldId="275"/>
            <ac:spMk id="4" creationId="{E29A2080-AAD8-A0E2-11BD-74428794DC8C}"/>
          </ac:spMkLst>
        </pc:spChg>
        <pc:spChg chg="del">
          <ac:chgData name="Federico De Mita" userId="6ce638df-d46f-4fb8-b9fa-d85fcdec2cd5" providerId="ADAL" clId="{08362040-18E5-4911-871A-90A5BB37375A}" dt="2025-09-29T16:18:11.637" v="983" actId="478"/>
          <ac:spMkLst>
            <pc:docMk/>
            <pc:sldMk cId="2211055612" sldId="275"/>
            <ac:spMk id="5" creationId="{D209AB4E-9A66-03A6-529A-C6A3641A6103}"/>
          </ac:spMkLst>
        </pc:spChg>
        <pc:spChg chg="del">
          <ac:chgData name="Federico De Mita" userId="6ce638df-d46f-4fb8-b9fa-d85fcdec2cd5" providerId="ADAL" clId="{08362040-18E5-4911-871A-90A5BB37375A}" dt="2025-09-29T16:18:11.637" v="983" actId="478"/>
          <ac:spMkLst>
            <pc:docMk/>
            <pc:sldMk cId="2211055612" sldId="275"/>
            <ac:spMk id="6" creationId="{63E8C7C3-74B6-F53F-7DD2-4B4BA66871F0}"/>
          </ac:spMkLst>
        </pc:spChg>
        <pc:spChg chg="del">
          <ac:chgData name="Federico De Mita" userId="6ce638df-d46f-4fb8-b9fa-d85fcdec2cd5" providerId="ADAL" clId="{08362040-18E5-4911-871A-90A5BB37375A}" dt="2025-09-29T16:18:11.637" v="983" actId="478"/>
          <ac:spMkLst>
            <pc:docMk/>
            <pc:sldMk cId="2211055612" sldId="275"/>
            <ac:spMk id="7" creationId="{7A6082B9-1548-573A-00E4-53606D703EF0}"/>
          </ac:spMkLst>
        </pc:spChg>
        <pc:spChg chg="del">
          <ac:chgData name="Federico De Mita" userId="6ce638df-d46f-4fb8-b9fa-d85fcdec2cd5" providerId="ADAL" clId="{08362040-18E5-4911-871A-90A5BB37375A}" dt="2025-09-29T16:18:11.637" v="983" actId="478"/>
          <ac:spMkLst>
            <pc:docMk/>
            <pc:sldMk cId="2211055612" sldId="275"/>
            <ac:spMk id="8" creationId="{266BE71B-6109-182A-2003-949BC717E0D6}"/>
          </ac:spMkLst>
        </pc:spChg>
        <pc:spChg chg="add mod">
          <ac:chgData name="Federico De Mita" userId="6ce638df-d46f-4fb8-b9fa-d85fcdec2cd5" providerId="ADAL" clId="{08362040-18E5-4911-871A-90A5BB37375A}" dt="2025-09-29T16:18:15.285" v="984"/>
          <ac:spMkLst>
            <pc:docMk/>
            <pc:sldMk cId="2211055612" sldId="275"/>
            <ac:spMk id="9" creationId="{856191B5-E104-5CAE-E6C9-007CFB613D57}"/>
          </ac:spMkLst>
        </pc:spChg>
        <pc:spChg chg="add mod">
          <ac:chgData name="Federico De Mita" userId="6ce638df-d46f-4fb8-b9fa-d85fcdec2cd5" providerId="ADAL" clId="{08362040-18E5-4911-871A-90A5BB37375A}" dt="2025-09-29T16:18:15.285" v="984"/>
          <ac:spMkLst>
            <pc:docMk/>
            <pc:sldMk cId="2211055612" sldId="275"/>
            <ac:spMk id="10" creationId="{CDB86A4A-E096-0CAE-DAAE-C3FA038E63EB}"/>
          </ac:spMkLst>
        </pc:spChg>
        <pc:spChg chg="add mod">
          <ac:chgData name="Federico De Mita" userId="6ce638df-d46f-4fb8-b9fa-d85fcdec2cd5" providerId="ADAL" clId="{08362040-18E5-4911-871A-90A5BB37375A}" dt="2025-09-29T16:18:15.285" v="984"/>
          <ac:spMkLst>
            <pc:docMk/>
            <pc:sldMk cId="2211055612" sldId="275"/>
            <ac:spMk id="11" creationId="{15D2E214-25E4-02FB-26C1-7DF004C4CADF}"/>
          </ac:spMkLst>
        </pc:spChg>
        <pc:spChg chg="add mod">
          <ac:chgData name="Federico De Mita" userId="6ce638df-d46f-4fb8-b9fa-d85fcdec2cd5" providerId="ADAL" clId="{08362040-18E5-4911-871A-90A5BB37375A}" dt="2025-09-29T16:18:15.285" v="984"/>
          <ac:spMkLst>
            <pc:docMk/>
            <pc:sldMk cId="2211055612" sldId="275"/>
            <ac:spMk id="12" creationId="{BA3550B6-BCFB-3186-E0EA-B1973D2440E1}"/>
          </ac:spMkLst>
        </pc:spChg>
        <pc:spChg chg="add del mod">
          <ac:chgData name="Federico De Mita" userId="6ce638df-d46f-4fb8-b9fa-d85fcdec2cd5" providerId="ADAL" clId="{08362040-18E5-4911-871A-90A5BB37375A}" dt="2025-09-29T17:03:44.248" v="1222" actId="478"/>
          <ac:spMkLst>
            <pc:docMk/>
            <pc:sldMk cId="2211055612" sldId="275"/>
            <ac:spMk id="13" creationId="{CBFEABFD-C481-2C73-660D-360AF0B84730}"/>
          </ac:spMkLst>
        </pc:spChg>
        <pc:spChg chg="add mod">
          <ac:chgData name="Federico De Mita" userId="6ce638df-d46f-4fb8-b9fa-d85fcdec2cd5" providerId="ADAL" clId="{08362040-18E5-4911-871A-90A5BB37375A}" dt="2025-09-29T17:04:35.995" v="1240" actId="20577"/>
          <ac:spMkLst>
            <pc:docMk/>
            <pc:sldMk cId="2211055612" sldId="275"/>
            <ac:spMk id="15" creationId="{DA5BBC8F-C452-2300-5AC6-104A5F0743CC}"/>
          </ac:spMkLst>
        </pc:spChg>
        <pc:spChg chg="add del mod">
          <ac:chgData name="Federico De Mita" userId="6ce638df-d46f-4fb8-b9fa-d85fcdec2cd5" providerId="ADAL" clId="{08362040-18E5-4911-871A-90A5BB37375A}" dt="2025-09-29T17:02:42.003" v="1201"/>
          <ac:spMkLst>
            <pc:docMk/>
            <pc:sldMk cId="2211055612" sldId="275"/>
            <ac:spMk id="16" creationId="{9ED981A8-607E-DB7D-EC09-10C7A78DEEA3}"/>
          </ac:spMkLst>
        </pc:spChg>
        <pc:spChg chg="add mod">
          <ac:chgData name="Federico De Mita" userId="6ce638df-d46f-4fb8-b9fa-d85fcdec2cd5" providerId="ADAL" clId="{08362040-18E5-4911-871A-90A5BB37375A}" dt="2025-09-29T17:04:46.666" v="1246" actId="20577"/>
          <ac:spMkLst>
            <pc:docMk/>
            <pc:sldMk cId="2211055612" sldId="275"/>
            <ac:spMk id="17" creationId="{E8029417-6A1E-AADA-B222-C807E3480EE6}"/>
          </ac:spMkLst>
        </pc:spChg>
        <pc:graphicFrameChg chg="add mod modGraphic">
          <ac:chgData name="Federico De Mita" userId="6ce638df-d46f-4fb8-b9fa-d85fcdec2cd5" providerId="ADAL" clId="{08362040-18E5-4911-871A-90A5BB37375A}" dt="2025-09-29T17:04:05.051" v="1227" actId="1076"/>
          <ac:graphicFrameMkLst>
            <pc:docMk/>
            <pc:sldMk cId="2211055612" sldId="275"/>
            <ac:graphicFrameMk id="14" creationId="{18CA7D4E-D4D5-943D-47B1-5511BB28E931}"/>
          </ac:graphicFrameMkLst>
        </pc:graphicFrameChg>
      </pc:sldChg>
      <pc:sldChg chg="addSp delSp modSp new mod ord">
        <pc:chgData name="Federico De Mita" userId="6ce638df-d46f-4fb8-b9fa-d85fcdec2cd5" providerId="ADAL" clId="{08362040-18E5-4911-871A-90A5BB37375A}" dt="2025-09-29T18:35:51.065" v="3436"/>
        <pc:sldMkLst>
          <pc:docMk/>
          <pc:sldMk cId="4257595163" sldId="276"/>
        </pc:sldMkLst>
        <pc:spChg chg="mod">
          <ac:chgData name="Federico De Mita" userId="6ce638df-d46f-4fb8-b9fa-d85fcdec2cd5" providerId="ADAL" clId="{08362040-18E5-4911-871A-90A5BB37375A}" dt="2025-09-29T16:19:37.996" v="1086" actId="20577"/>
          <ac:spMkLst>
            <pc:docMk/>
            <pc:sldMk cId="4257595163" sldId="276"/>
            <ac:spMk id="2" creationId="{F03F5670-F198-5996-3B49-86F9B529D05C}"/>
          </ac:spMkLst>
        </pc:spChg>
        <pc:spChg chg="del mod">
          <ac:chgData name="Federico De Mita" userId="6ce638df-d46f-4fb8-b9fa-d85fcdec2cd5" providerId="ADAL" clId="{08362040-18E5-4911-871A-90A5BB37375A}" dt="2025-09-29T16:54:15.215" v="1134" actId="931"/>
          <ac:spMkLst>
            <pc:docMk/>
            <pc:sldMk cId="4257595163" sldId="276"/>
            <ac:spMk id="3" creationId="{AEB27523-DEBE-55CD-5E91-AA58768D84DD}"/>
          </ac:spMkLst>
        </pc:spChg>
        <pc:spChg chg="mod">
          <ac:chgData name="Federico De Mita" userId="6ce638df-d46f-4fb8-b9fa-d85fcdec2cd5" providerId="ADAL" clId="{08362040-18E5-4911-871A-90A5BB37375A}" dt="2025-09-29T18:01:41.190" v="3108" actId="20577"/>
          <ac:spMkLst>
            <pc:docMk/>
            <pc:sldMk cId="4257595163" sldId="276"/>
            <ac:spMk id="4" creationId="{51F76CEF-CBAE-68D0-3A47-D15D281295B0}"/>
          </ac:spMkLst>
        </pc:spChg>
        <pc:spChg chg="mod">
          <ac:chgData name="Federico De Mita" userId="6ce638df-d46f-4fb8-b9fa-d85fcdec2cd5" providerId="ADAL" clId="{08362040-18E5-4911-871A-90A5BB37375A}" dt="2025-09-29T18:01:34.224" v="3092" actId="20577"/>
          <ac:spMkLst>
            <pc:docMk/>
            <pc:sldMk cId="4257595163" sldId="276"/>
            <ac:spMk id="6" creationId="{D641547C-CCAC-30F9-56F8-E9CB7B793CC2}"/>
          </ac:spMkLst>
        </pc:spChg>
        <pc:spChg chg="mod">
          <ac:chgData name="Federico De Mita" userId="6ce638df-d46f-4fb8-b9fa-d85fcdec2cd5" providerId="ADAL" clId="{08362040-18E5-4911-871A-90A5BB37375A}" dt="2025-09-29T17:04:53.731" v="1251" actId="20577"/>
          <ac:spMkLst>
            <pc:docMk/>
            <pc:sldMk cId="4257595163" sldId="276"/>
            <ac:spMk id="8" creationId="{9BE7AC71-8C73-49B0-3BD3-4B66C0230897}"/>
          </ac:spMkLst>
        </pc:spChg>
        <pc:spChg chg="add del mod">
          <ac:chgData name="Federico De Mita" userId="6ce638df-d46f-4fb8-b9fa-d85fcdec2cd5" providerId="ADAL" clId="{08362040-18E5-4911-871A-90A5BB37375A}" dt="2025-09-29T17:00:39.799" v="1138" actId="478"/>
          <ac:spMkLst>
            <pc:docMk/>
            <pc:sldMk cId="4257595163" sldId="276"/>
            <ac:spMk id="12" creationId="{65DB3CBF-5B63-6D54-F41B-8FAF32FD5179}"/>
          </ac:spMkLst>
        </pc:spChg>
        <pc:spChg chg="add del mod">
          <ac:chgData name="Federico De Mita" userId="6ce638df-d46f-4fb8-b9fa-d85fcdec2cd5" providerId="ADAL" clId="{08362040-18E5-4911-871A-90A5BB37375A}" dt="2025-09-29T17:01:08.765" v="1147"/>
          <ac:spMkLst>
            <pc:docMk/>
            <pc:sldMk cId="4257595163" sldId="276"/>
            <ac:spMk id="13" creationId="{2E85CD6A-438F-0E53-A7B8-2B55E24E0EA7}"/>
          </ac:spMkLst>
        </pc:spChg>
        <pc:spChg chg="add mod">
          <ac:chgData name="Federico De Mita" userId="6ce638df-d46f-4fb8-b9fa-d85fcdec2cd5" providerId="ADAL" clId="{08362040-18E5-4911-871A-90A5BB37375A}" dt="2025-09-29T17:02:08.432" v="1191" actId="1076"/>
          <ac:spMkLst>
            <pc:docMk/>
            <pc:sldMk cId="4257595163" sldId="276"/>
            <ac:spMk id="14" creationId="{A4330A76-1DB5-003F-0C82-DD103ED3531C}"/>
          </ac:spMkLst>
        </pc:spChg>
        <pc:spChg chg="add mod">
          <ac:chgData name="Federico De Mita" userId="6ce638df-d46f-4fb8-b9fa-d85fcdec2cd5" providerId="ADAL" clId="{08362040-18E5-4911-871A-90A5BB37375A}" dt="2025-09-29T17:06:21.198" v="1405" actId="2711"/>
          <ac:spMkLst>
            <pc:docMk/>
            <pc:sldMk cId="4257595163" sldId="276"/>
            <ac:spMk id="15" creationId="{441F972B-50DB-3DA9-C1FC-0B4A0A61805C}"/>
          </ac:spMkLst>
        </pc:spChg>
        <pc:spChg chg="add mod">
          <ac:chgData name="Federico De Mita" userId="6ce638df-d46f-4fb8-b9fa-d85fcdec2cd5" providerId="ADAL" clId="{08362040-18E5-4911-871A-90A5BB37375A}" dt="2025-09-29T17:02:21.084" v="1195" actId="1076"/>
          <ac:spMkLst>
            <pc:docMk/>
            <pc:sldMk cId="4257595163" sldId="276"/>
            <ac:spMk id="16" creationId="{58268E5C-DC0C-B284-6948-8A7CCB3E2CCB}"/>
          </ac:spMkLst>
        </pc:spChg>
        <pc:spChg chg="add mod">
          <ac:chgData name="Federico De Mita" userId="6ce638df-d46f-4fb8-b9fa-d85fcdec2cd5" providerId="ADAL" clId="{08362040-18E5-4911-871A-90A5BB37375A}" dt="2025-09-29T17:06:38.276" v="1414" actId="122"/>
          <ac:spMkLst>
            <pc:docMk/>
            <pc:sldMk cId="4257595163" sldId="276"/>
            <ac:spMk id="17" creationId="{F81104C4-7496-DE10-1C63-71D4F51EAB3E}"/>
          </ac:spMkLst>
        </pc:spChg>
        <pc:picChg chg="add del mod">
          <ac:chgData name="Federico De Mita" userId="6ce638df-d46f-4fb8-b9fa-d85fcdec2cd5" providerId="ADAL" clId="{08362040-18E5-4911-871A-90A5BB37375A}" dt="2025-09-29T17:00:39.799" v="1138" actId="478"/>
          <ac:picMkLst>
            <pc:docMk/>
            <pc:sldMk cId="4257595163" sldId="276"/>
            <ac:picMk id="10" creationId="{41016240-D3E3-3559-7FF4-CDDFA8240828}"/>
          </ac:picMkLst>
        </pc:picChg>
      </pc:sldChg>
      <pc:sldChg chg="addSp delSp modSp new mod ord">
        <pc:chgData name="Federico De Mita" userId="6ce638df-d46f-4fb8-b9fa-d85fcdec2cd5" providerId="ADAL" clId="{08362040-18E5-4911-871A-90A5BB37375A}" dt="2025-09-29T18:35:53.882" v="3440"/>
        <pc:sldMkLst>
          <pc:docMk/>
          <pc:sldMk cId="904475247" sldId="277"/>
        </pc:sldMkLst>
        <pc:spChg chg="mod">
          <ac:chgData name="Federico De Mita" userId="6ce638df-d46f-4fb8-b9fa-d85fcdec2cd5" providerId="ADAL" clId="{08362040-18E5-4911-871A-90A5BB37375A}" dt="2025-09-29T17:11:56.261" v="1485" actId="20577"/>
          <ac:spMkLst>
            <pc:docMk/>
            <pc:sldMk cId="904475247" sldId="277"/>
            <ac:spMk id="2" creationId="{D3D9762D-638A-2A3F-5A63-AC0BAE1DF18A}"/>
          </ac:spMkLst>
        </pc:spChg>
        <pc:spChg chg="mod">
          <ac:chgData name="Federico De Mita" userId="6ce638df-d46f-4fb8-b9fa-d85fcdec2cd5" providerId="ADAL" clId="{08362040-18E5-4911-871A-90A5BB37375A}" dt="2025-09-29T17:23:02.394" v="2546" actId="20577"/>
          <ac:spMkLst>
            <pc:docMk/>
            <pc:sldMk cId="904475247" sldId="277"/>
            <ac:spMk id="3" creationId="{3E01E1E9-FDB2-7234-E616-FD0FECBD471B}"/>
          </ac:spMkLst>
        </pc:spChg>
        <pc:spChg chg="mod">
          <ac:chgData name="Federico De Mita" userId="6ce638df-d46f-4fb8-b9fa-d85fcdec2cd5" providerId="ADAL" clId="{08362040-18E5-4911-871A-90A5BB37375A}" dt="2025-09-29T18:00:54.245" v="2977" actId="20577"/>
          <ac:spMkLst>
            <pc:docMk/>
            <pc:sldMk cId="904475247" sldId="277"/>
            <ac:spMk id="4" creationId="{3ECB3E06-B42A-34A7-B3BD-B7D33615539E}"/>
          </ac:spMkLst>
        </pc:spChg>
        <pc:spChg chg="mod">
          <ac:chgData name="Federico De Mita" userId="6ce638df-d46f-4fb8-b9fa-d85fcdec2cd5" providerId="ADAL" clId="{08362040-18E5-4911-871A-90A5BB37375A}" dt="2025-09-29T17:15:35.644" v="1758" actId="27636"/>
          <ac:spMkLst>
            <pc:docMk/>
            <pc:sldMk cId="904475247" sldId="277"/>
            <ac:spMk id="8" creationId="{C1B0D167-2C49-F2ED-9BE9-B5B5EF0CC0DE}"/>
          </ac:spMkLst>
        </pc:spChg>
        <pc:spChg chg="add mod">
          <ac:chgData name="Federico De Mita" userId="6ce638df-d46f-4fb8-b9fa-d85fcdec2cd5" providerId="ADAL" clId="{08362040-18E5-4911-871A-90A5BB37375A}" dt="2025-09-29T17:22:16.618" v="2516" actId="20577"/>
          <ac:spMkLst>
            <pc:docMk/>
            <pc:sldMk cId="904475247" sldId="277"/>
            <ac:spMk id="11" creationId="{2B6A3815-9270-F84F-1A8C-E9A1A38D57F3}"/>
          </ac:spMkLst>
        </pc:spChg>
        <pc:cxnChg chg="add del mod">
          <ac:chgData name="Federico De Mita" userId="6ce638df-d46f-4fb8-b9fa-d85fcdec2cd5" providerId="ADAL" clId="{08362040-18E5-4911-871A-90A5BB37375A}" dt="2025-09-29T17:14:58.207" v="1671" actId="478"/>
          <ac:cxnSpMkLst>
            <pc:docMk/>
            <pc:sldMk cId="904475247" sldId="277"/>
            <ac:cxnSpMk id="10" creationId="{AEB6EA78-6280-CD14-1FC9-357F4305EB65}"/>
          </ac:cxnSpMkLst>
        </pc:cxnChg>
      </pc:sldChg>
      <pc:sldChg chg="new del">
        <pc:chgData name="Federico De Mita" userId="6ce638df-d46f-4fb8-b9fa-d85fcdec2cd5" providerId="ADAL" clId="{08362040-18E5-4911-871A-90A5BB37375A}" dt="2025-09-29T17:26:56.869" v="2625" actId="680"/>
        <pc:sldMkLst>
          <pc:docMk/>
          <pc:sldMk cId="726046332" sldId="278"/>
        </pc:sldMkLst>
      </pc:sldChg>
      <pc:sldChg chg="modSp new del mod">
        <pc:chgData name="Federico De Mita" userId="6ce638df-d46f-4fb8-b9fa-d85fcdec2cd5" providerId="ADAL" clId="{08362040-18E5-4911-871A-90A5BB37375A}" dt="2025-09-29T17:20:31.845" v="2241" actId="47"/>
        <pc:sldMkLst>
          <pc:docMk/>
          <pc:sldMk cId="1181487094" sldId="278"/>
        </pc:sldMkLst>
        <pc:spChg chg="mod">
          <ac:chgData name="Federico De Mita" userId="6ce638df-d46f-4fb8-b9fa-d85fcdec2cd5" providerId="ADAL" clId="{08362040-18E5-4911-871A-90A5BB37375A}" dt="2025-09-29T17:20:23.232" v="2240" actId="20577"/>
          <ac:spMkLst>
            <pc:docMk/>
            <pc:sldMk cId="1181487094" sldId="278"/>
            <ac:spMk id="2" creationId="{87BA46D9-EA0A-BBAA-6E42-67B3ABFA7F2E}"/>
          </ac:spMkLst>
        </pc:spChg>
      </pc:sldChg>
      <pc:sldChg chg="addSp delSp modSp new mod ord">
        <pc:chgData name="Federico De Mita" userId="6ce638df-d46f-4fb8-b9fa-d85fcdec2cd5" providerId="ADAL" clId="{08362040-18E5-4911-871A-90A5BB37375A}" dt="2025-09-29T18:35:46.671" v="3434" actId="20578"/>
        <pc:sldMkLst>
          <pc:docMk/>
          <pc:sldMk cId="2717512993" sldId="278"/>
        </pc:sldMkLst>
        <pc:spChg chg="mod">
          <ac:chgData name="Federico De Mita" userId="6ce638df-d46f-4fb8-b9fa-d85fcdec2cd5" providerId="ADAL" clId="{08362040-18E5-4911-871A-90A5BB37375A}" dt="2025-09-29T18:35:35.291" v="3433" actId="20577"/>
          <ac:spMkLst>
            <pc:docMk/>
            <pc:sldMk cId="2717512993" sldId="278"/>
            <ac:spMk id="2" creationId="{9FD0FCD6-F9D8-29DF-7B9F-036C8152CF23}"/>
          </ac:spMkLst>
        </pc:spChg>
        <pc:spChg chg="mod">
          <ac:chgData name="Federico De Mita" userId="6ce638df-d46f-4fb8-b9fa-d85fcdec2cd5" providerId="ADAL" clId="{08362040-18E5-4911-871A-90A5BB37375A}" dt="2025-09-29T18:02:41.201" v="3118" actId="1076"/>
          <ac:spMkLst>
            <pc:docMk/>
            <pc:sldMk cId="2717512993" sldId="278"/>
            <ac:spMk id="3" creationId="{C1F9A25F-4650-173C-5D45-2F6761F4E993}"/>
          </ac:spMkLst>
        </pc:spChg>
        <pc:spChg chg="del">
          <ac:chgData name="Federico De Mita" userId="6ce638df-d46f-4fb8-b9fa-d85fcdec2cd5" providerId="ADAL" clId="{08362040-18E5-4911-871A-90A5BB37375A}" dt="2025-09-29T18:05:27.051" v="3146" actId="478"/>
          <ac:spMkLst>
            <pc:docMk/>
            <pc:sldMk cId="2717512993" sldId="278"/>
            <ac:spMk id="8" creationId="{06B7CF1B-7078-0D61-3C71-DAB83533E424}"/>
          </ac:spMkLst>
        </pc:spChg>
        <pc:spChg chg="add mod">
          <ac:chgData name="Federico De Mita" userId="6ce638df-d46f-4fb8-b9fa-d85fcdec2cd5" providerId="ADAL" clId="{08362040-18E5-4911-871A-90A5BB37375A}" dt="2025-09-29T18:05:13.158" v="3145" actId="1076"/>
          <ac:spMkLst>
            <pc:docMk/>
            <pc:sldMk cId="2717512993" sldId="278"/>
            <ac:spMk id="10" creationId="{9F85DD4C-EFB9-6217-4CA4-9901B6614757}"/>
          </ac:spMkLst>
        </pc:spChg>
        <pc:spChg chg="add mod ord">
          <ac:chgData name="Federico De Mita" userId="6ce638df-d46f-4fb8-b9fa-d85fcdec2cd5" providerId="ADAL" clId="{08362040-18E5-4911-871A-90A5BB37375A}" dt="2025-09-29T18:05:33.638" v="3147" actId="1076"/>
          <ac:spMkLst>
            <pc:docMk/>
            <pc:sldMk cId="2717512993" sldId="278"/>
            <ac:spMk id="13" creationId="{A79BF07C-5791-2B65-353D-A098E5D11C58}"/>
          </ac:spMkLst>
        </pc:spChg>
        <pc:spChg chg="add mod">
          <ac:chgData name="Federico De Mita" userId="6ce638df-d46f-4fb8-b9fa-d85fcdec2cd5" providerId="ADAL" clId="{08362040-18E5-4911-871A-90A5BB37375A}" dt="2025-09-29T18:06:01.559" v="3150" actId="1076"/>
          <ac:spMkLst>
            <pc:docMk/>
            <pc:sldMk cId="2717512993" sldId="278"/>
            <ac:spMk id="17" creationId="{1C3911C1-2C0A-FBAD-B256-4F0334F395FC}"/>
          </ac:spMkLst>
        </pc:spChg>
        <pc:picChg chg="add mod modCrop">
          <ac:chgData name="Federico De Mita" userId="6ce638df-d46f-4fb8-b9fa-d85fcdec2cd5" providerId="ADAL" clId="{08362040-18E5-4911-871A-90A5BB37375A}" dt="2025-09-29T18:05:33.638" v="3147" actId="1076"/>
          <ac:picMkLst>
            <pc:docMk/>
            <pc:sldMk cId="2717512993" sldId="278"/>
            <ac:picMk id="12" creationId="{6436C953-BB2B-EFAD-44DF-B86B332ECAF9}"/>
          </ac:picMkLst>
        </pc:picChg>
        <pc:cxnChg chg="add mod">
          <ac:chgData name="Federico De Mita" userId="6ce638df-d46f-4fb8-b9fa-d85fcdec2cd5" providerId="ADAL" clId="{08362040-18E5-4911-871A-90A5BB37375A}" dt="2025-09-29T18:05:33.638" v="3147" actId="1076"/>
          <ac:cxnSpMkLst>
            <pc:docMk/>
            <pc:sldMk cId="2717512993" sldId="278"/>
            <ac:cxnSpMk id="15" creationId="{52B63C6E-8C97-ED28-7B8F-0CE3DC40892F}"/>
          </ac:cxnSpMkLst>
        </pc:cxnChg>
      </pc:sldChg>
      <pc:sldChg chg="new del">
        <pc:chgData name="Federico De Mita" userId="6ce638df-d46f-4fb8-b9fa-d85fcdec2cd5" providerId="ADAL" clId="{08362040-18E5-4911-871A-90A5BB37375A}" dt="2025-09-29T18:06:33.040" v="3154" actId="47"/>
        <pc:sldMkLst>
          <pc:docMk/>
          <pc:sldMk cId="260228385" sldId="279"/>
        </pc:sldMkLst>
      </pc:sldChg>
      <pc:sldChg chg="modSp new mod ord">
        <pc:chgData name="Federico De Mita" userId="6ce638df-d46f-4fb8-b9fa-d85fcdec2cd5" providerId="ADAL" clId="{08362040-18E5-4911-871A-90A5BB37375A}" dt="2025-09-29T18:37:08.032" v="3460"/>
        <pc:sldMkLst>
          <pc:docMk/>
          <pc:sldMk cId="1153038662" sldId="279"/>
        </pc:sldMkLst>
        <pc:spChg chg="mod">
          <ac:chgData name="Federico De Mita" userId="6ce638df-d46f-4fb8-b9fa-d85fcdec2cd5" providerId="ADAL" clId="{08362040-18E5-4911-871A-90A5BB37375A}" dt="2025-09-29T18:37:08.032" v="3460"/>
          <ac:spMkLst>
            <pc:docMk/>
            <pc:sldMk cId="1153038662" sldId="279"/>
            <ac:spMk id="2" creationId="{9A011BC7-F39E-A308-B5E5-1FF36C983C03}"/>
          </ac:spMkLst>
        </pc:spChg>
      </pc:sldChg>
      <pc:sldChg chg="new del">
        <pc:chgData name="Federico De Mita" userId="6ce638df-d46f-4fb8-b9fa-d85fcdec2cd5" providerId="ADAL" clId="{08362040-18E5-4911-871A-90A5BB37375A}" dt="2025-09-29T18:07:17.517" v="3166" actId="47"/>
        <pc:sldMkLst>
          <pc:docMk/>
          <pc:sldMk cId="4201226842" sldId="279"/>
        </pc:sldMkLst>
      </pc:sldChg>
      <pc:sldChg chg="modSp new mod ord">
        <pc:chgData name="Federico De Mita" userId="6ce638df-d46f-4fb8-b9fa-d85fcdec2cd5" providerId="ADAL" clId="{08362040-18E5-4911-871A-90A5BB37375A}" dt="2025-09-29T18:36:04.749" v="3442"/>
        <pc:sldMkLst>
          <pc:docMk/>
          <pc:sldMk cId="830925999" sldId="280"/>
        </pc:sldMkLst>
        <pc:spChg chg="mod">
          <ac:chgData name="Federico De Mita" userId="6ce638df-d46f-4fb8-b9fa-d85fcdec2cd5" providerId="ADAL" clId="{08362040-18E5-4911-871A-90A5BB37375A}" dt="2025-09-29T18:33:54.620" v="3265" actId="20577"/>
          <ac:spMkLst>
            <pc:docMk/>
            <pc:sldMk cId="830925999" sldId="280"/>
            <ac:spMk id="2" creationId="{05762723-1A8A-2035-3CF2-223B5081BAAF}"/>
          </ac:spMkLst>
        </pc:spChg>
        <pc:spChg chg="mod">
          <ac:chgData name="Federico De Mita" userId="6ce638df-d46f-4fb8-b9fa-d85fcdec2cd5" providerId="ADAL" clId="{08362040-18E5-4911-871A-90A5BB37375A}" dt="2025-09-29T18:33:42.831" v="3225" actId="20577"/>
          <ac:spMkLst>
            <pc:docMk/>
            <pc:sldMk cId="830925999" sldId="280"/>
            <ac:spMk id="3" creationId="{0B69C58A-DE02-1E8A-D28B-D3C0B5DB34A1}"/>
          </ac:spMkLst>
        </pc:spChg>
        <pc:spChg chg="mod">
          <ac:chgData name="Federico De Mita" userId="6ce638df-d46f-4fb8-b9fa-d85fcdec2cd5" providerId="ADAL" clId="{08362040-18E5-4911-871A-90A5BB37375A}" dt="2025-09-29T18:34:29.002" v="3361" actId="1076"/>
          <ac:spMkLst>
            <pc:docMk/>
            <pc:sldMk cId="830925999" sldId="280"/>
            <ac:spMk id="4" creationId="{3B2E5660-8A5B-2042-04C0-0AF91E5B7D6B}"/>
          </ac:spMkLst>
        </pc:spChg>
      </pc:sldChg>
      <pc:sldChg chg="new del">
        <pc:chgData name="Federico De Mita" userId="6ce638df-d46f-4fb8-b9fa-d85fcdec2cd5" providerId="ADAL" clId="{08362040-18E5-4911-871A-90A5BB37375A}" dt="2025-09-29T18:06:49.673" v="3159" actId="47"/>
        <pc:sldMkLst>
          <pc:docMk/>
          <pc:sldMk cId="1779518829" sldId="280"/>
        </pc:sldMkLst>
      </pc:sldChg>
      <pc:sldChg chg="new del">
        <pc:chgData name="Federico De Mita" userId="6ce638df-d46f-4fb8-b9fa-d85fcdec2cd5" providerId="ADAL" clId="{08362040-18E5-4911-871A-90A5BB37375A}" dt="2025-09-29T18:07:07.161" v="3163" actId="47"/>
        <pc:sldMkLst>
          <pc:docMk/>
          <pc:sldMk cId="2325548924" sldId="280"/>
        </pc:sldMkLst>
      </pc:sldChg>
      <pc:sldChg chg="new del">
        <pc:chgData name="Federico De Mita" userId="6ce638df-d46f-4fb8-b9fa-d85fcdec2cd5" providerId="ADAL" clId="{08362040-18E5-4911-871A-90A5BB37375A}" dt="2025-09-29T18:07:00.961" v="3161" actId="47"/>
        <pc:sldMkLst>
          <pc:docMk/>
          <pc:sldMk cId="2620774606" sldId="280"/>
        </pc:sldMkLst>
      </pc:sldChg>
      <pc:sldChg chg="new del">
        <pc:chgData name="Federico De Mita" userId="6ce638df-d46f-4fb8-b9fa-d85fcdec2cd5" providerId="ADAL" clId="{08362040-18E5-4911-871A-90A5BB37375A}" dt="2025-09-29T18:07:11.701" v="3165" actId="47"/>
        <pc:sldMkLst>
          <pc:docMk/>
          <pc:sldMk cId="3921496160" sldId="280"/>
        </pc:sldMkLst>
      </pc:sldChg>
      <pc:sldChg chg="new del">
        <pc:chgData name="Federico De Mita" userId="6ce638df-d46f-4fb8-b9fa-d85fcdec2cd5" providerId="ADAL" clId="{08362040-18E5-4911-871A-90A5BB37375A}" dt="2025-09-29T18:32:39.619" v="3209" actId="47"/>
        <pc:sldMkLst>
          <pc:docMk/>
          <pc:sldMk cId="4180612961" sldId="280"/>
        </pc:sldMkLst>
      </pc:sldChg>
      <pc:sldChg chg="modSp new mod ord">
        <pc:chgData name="Federico De Mita" userId="6ce638df-d46f-4fb8-b9fa-d85fcdec2cd5" providerId="ADAL" clId="{08362040-18E5-4911-871A-90A5BB37375A}" dt="2025-09-29T18:41:27.520" v="3613" actId="5793"/>
        <pc:sldMkLst>
          <pc:docMk/>
          <pc:sldMk cId="3370303602" sldId="281"/>
        </pc:sldMkLst>
        <pc:spChg chg="mod">
          <ac:chgData name="Federico De Mita" userId="6ce638df-d46f-4fb8-b9fa-d85fcdec2cd5" providerId="ADAL" clId="{08362040-18E5-4911-871A-90A5BB37375A}" dt="2025-09-29T18:41:27.520" v="3613" actId="5793"/>
          <ac:spMkLst>
            <pc:docMk/>
            <pc:sldMk cId="3370303602" sldId="281"/>
            <ac:spMk id="4" creationId="{F84D14E0-EB16-3CEB-21A6-591A4BA240DB}"/>
          </ac:spMkLst>
        </pc:spChg>
      </pc:sldChg>
      <pc:sldChg chg="add del ord">
        <pc:chgData name="Federico De Mita" userId="6ce638df-d46f-4fb8-b9fa-d85fcdec2cd5" providerId="ADAL" clId="{08362040-18E5-4911-871A-90A5BB37375A}" dt="2025-09-29T19:23:20.860" v="3888" actId="18676"/>
        <pc:sldMkLst>
          <pc:docMk/>
          <pc:sldMk cId="1515102388" sldId="282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3522332076" sldId="282"/>
        </pc:sldMkLst>
      </pc:sldChg>
      <pc:sldChg chg="add del ord">
        <pc:chgData name="Federico De Mita" userId="6ce638df-d46f-4fb8-b9fa-d85fcdec2cd5" providerId="ADAL" clId="{08362040-18E5-4911-871A-90A5BB37375A}" dt="2025-09-29T19:23:20.860" v="3888" actId="18676"/>
        <pc:sldMkLst>
          <pc:docMk/>
          <pc:sldMk cId="78467467" sldId="283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3694500917" sldId="283"/>
        </pc:sldMkLst>
      </pc:sldChg>
      <pc:sldChg chg="add del ord">
        <pc:chgData name="Federico De Mita" userId="6ce638df-d46f-4fb8-b9fa-d85fcdec2cd5" providerId="ADAL" clId="{08362040-18E5-4911-871A-90A5BB37375A}" dt="2025-09-29T19:23:20.860" v="3888" actId="18676"/>
        <pc:sldMkLst>
          <pc:docMk/>
          <pc:sldMk cId="1180354738" sldId="284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3460813936" sldId="284"/>
        </pc:sldMkLst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1631997615" sldId="285"/>
        </pc:sldMkLst>
      </pc:sldChg>
      <pc:sldChg chg="add del ord">
        <pc:chgData name="Federico De Mita" userId="6ce638df-d46f-4fb8-b9fa-d85fcdec2cd5" providerId="ADAL" clId="{08362040-18E5-4911-871A-90A5BB37375A}" dt="2025-09-29T19:23:20.860" v="3888" actId="18676"/>
        <pc:sldMkLst>
          <pc:docMk/>
          <pc:sldMk cId="2820653327" sldId="285"/>
        </pc:sldMkLst>
      </pc:sldChg>
      <pc:sldChg chg="add del ord">
        <pc:chgData name="Federico De Mita" userId="6ce638df-d46f-4fb8-b9fa-d85fcdec2cd5" providerId="ADAL" clId="{08362040-18E5-4911-871A-90A5BB37375A}" dt="2025-09-29T19:23:20.860" v="3888" actId="18676"/>
        <pc:sldMkLst>
          <pc:docMk/>
          <pc:sldMk cId="123111599" sldId="286"/>
        </pc:sldMkLst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1318004348" sldId="286"/>
        </pc:sldMkLst>
      </pc:sldChg>
      <pc:sldChg chg="add del ord">
        <pc:chgData name="Federico De Mita" userId="6ce638df-d46f-4fb8-b9fa-d85fcdec2cd5" providerId="ADAL" clId="{08362040-18E5-4911-871A-90A5BB37375A}" dt="2025-09-29T19:23:20.860" v="3888" actId="18676"/>
        <pc:sldMkLst>
          <pc:docMk/>
          <pc:sldMk cId="2263314335" sldId="287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3851686560" sldId="287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779514214" sldId="288"/>
        </pc:sldMkLst>
      </pc:sldChg>
      <pc:sldChg chg="add del ord">
        <pc:chgData name="Federico De Mita" userId="6ce638df-d46f-4fb8-b9fa-d85fcdec2cd5" providerId="ADAL" clId="{08362040-18E5-4911-871A-90A5BB37375A}" dt="2025-09-29T19:23:20.860" v="3888" actId="18676"/>
        <pc:sldMkLst>
          <pc:docMk/>
          <pc:sldMk cId="3156322201" sldId="288"/>
        </pc:sldMkLst>
      </pc:sldChg>
      <pc:sldChg chg="add del ord">
        <pc:chgData name="Federico De Mita" userId="6ce638df-d46f-4fb8-b9fa-d85fcdec2cd5" providerId="ADAL" clId="{08362040-18E5-4911-871A-90A5BB37375A}" dt="2025-09-29T19:23:20.860" v="3888" actId="18676"/>
        <pc:sldMkLst>
          <pc:docMk/>
          <pc:sldMk cId="345380525" sldId="289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1091555412" sldId="289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2861918843" sldId="290"/>
        </pc:sldMkLst>
      </pc:sldChg>
      <pc:sldChg chg="add del ord">
        <pc:chgData name="Federico De Mita" userId="6ce638df-d46f-4fb8-b9fa-d85fcdec2cd5" providerId="ADAL" clId="{08362040-18E5-4911-871A-90A5BB37375A}" dt="2025-09-29T19:23:20.860" v="3888" actId="18676"/>
        <pc:sldMkLst>
          <pc:docMk/>
          <pc:sldMk cId="2980922836" sldId="290"/>
        </pc:sldMkLst>
      </pc:sldChg>
      <pc:sldChg chg="add del ord">
        <pc:chgData name="Federico De Mita" userId="6ce638df-d46f-4fb8-b9fa-d85fcdec2cd5" providerId="ADAL" clId="{08362040-18E5-4911-871A-90A5BB37375A}" dt="2025-09-29T19:23:20.860" v="3888" actId="18676"/>
        <pc:sldMkLst>
          <pc:docMk/>
          <pc:sldMk cId="3245267774" sldId="291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336416385" sldId="292"/>
        </pc:sldMkLst>
      </pc:sldChg>
      <pc:sldChg chg="modSp add del mod ord">
        <pc:chgData name="Federico De Mita" userId="6ce638df-d46f-4fb8-b9fa-d85fcdec2cd5" providerId="ADAL" clId="{08362040-18E5-4911-871A-90A5BB37375A}" dt="2025-09-29T19:25:03.857" v="3906" actId="47"/>
        <pc:sldMkLst>
          <pc:docMk/>
          <pc:sldMk cId="1452909322" sldId="292"/>
        </pc:sldMkLst>
        <pc:spChg chg="mod">
          <ac:chgData name="Federico De Mita" userId="6ce638df-d46f-4fb8-b9fa-d85fcdec2cd5" providerId="ADAL" clId="{08362040-18E5-4911-871A-90A5BB37375A}" dt="2025-09-29T18:40:49.597" v="3559" actId="20577"/>
          <ac:spMkLst>
            <pc:docMk/>
            <pc:sldMk cId="1452909322" sldId="292"/>
            <ac:spMk id="2" creationId="{CDCB6ED1-18E3-9640-3D93-84F8B0B15004}"/>
          </ac:spMkLst>
        </pc:spChg>
      </pc:sldChg>
      <pc:sldChg chg="add ord">
        <pc:chgData name="Federico De Mita" userId="6ce638df-d46f-4fb8-b9fa-d85fcdec2cd5" providerId="ADAL" clId="{08362040-18E5-4911-871A-90A5BB37375A}" dt="2025-09-29T18:43:57.280" v="3626" actId="20578"/>
        <pc:sldMkLst>
          <pc:docMk/>
          <pc:sldMk cId="0" sldId="293"/>
        </pc:sldMkLst>
      </pc:sldChg>
      <pc:sldChg chg="add ord">
        <pc:chgData name="Federico De Mita" userId="6ce638df-d46f-4fb8-b9fa-d85fcdec2cd5" providerId="ADAL" clId="{08362040-18E5-4911-871A-90A5BB37375A}" dt="2025-09-29T18:43:57.280" v="3626" actId="20578"/>
        <pc:sldMkLst>
          <pc:docMk/>
          <pc:sldMk cId="2319328206" sldId="294"/>
        </pc:sldMkLst>
      </pc:sldChg>
      <pc:sldChg chg="add ord">
        <pc:chgData name="Federico De Mita" userId="6ce638df-d46f-4fb8-b9fa-d85fcdec2cd5" providerId="ADAL" clId="{08362040-18E5-4911-871A-90A5BB37375A}" dt="2025-09-29T18:43:57.280" v="3626" actId="20578"/>
        <pc:sldMkLst>
          <pc:docMk/>
          <pc:sldMk cId="2877862196" sldId="295"/>
        </pc:sldMkLst>
      </pc:sldChg>
      <pc:sldChg chg="add ord">
        <pc:chgData name="Federico De Mita" userId="6ce638df-d46f-4fb8-b9fa-d85fcdec2cd5" providerId="ADAL" clId="{08362040-18E5-4911-871A-90A5BB37375A}" dt="2025-09-29T18:43:57.280" v="3626" actId="20578"/>
        <pc:sldMkLst>
          <pc:docMk/>
          <pc:sldMk cId="3050199828" sldId="296"/>
        </pc:sldMkLst>
      </pc:sldChg>
      <pc:sldChg chg="add ord">
        <pc:chgData name="Federico De Mita" userId="6ce638df-d46f-4fb8-b9fa-d85fcdec2cd5" providerId="ADAL" clId="{08362040-18E5-4911-871A-90A5BB37375A}" dt="2025-09-29T18:43:57.280" v="3626" actId="20578"/>
        <pc:sldMkLst>
          <pc:docMk/>
          <pc:sldMk cId="885614315" sldId="297"/>
        </pc:sldMkLst>
      </pc:sldChg>
      <pc:sldChg chg="add ord">
        <pc:chgData name="Federico De Mita" userId="6ce638df-d46f-4fb8-b9fa-d85fcdec2cd5" providerId="ADAL" clId="{08362040-18E5-4911-871A-90A5BB37375A}" dt="2025-09-29T18:43:57.280" v="3626" actId="20578"/>
        <pc:sldMkLst>
          <pc:docMk/>
          <pc:sldMk cId="2027015117" sldId="298"/>
        </pc:sldMkLst>
      </pc:sldChg>
      <pc:sldChg chg="add ord">
        <pc:chgData name="Federico De Mita" userId="6ce638df-d46f-4fb8-b9fa-d85fcdec2cd5" providerId="ADAL" clId="{08362040-18E5-4911-871A-90A5BB37375A}" dt="2025-09-29T18:43:57.280" v="3626" actId="20578"/>
        <pc:sldMkLst>
          <pc:docMk/>
          <pc:sldMk cId="1385694162" sldId="299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2930116262" sldId="300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1253535818" sldId="301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1636623138" sldId="302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3495198645" sldId="303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172970792" sldId="304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3007450806" sldId="305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2671311781" sldId="306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1002949956" sldId="307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2666309227" sldId="308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1254564753" sldId="309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3941005378" sldId="310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3687733724" sldId="311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688267189" sldId="312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2087376606" sldId="313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3785742292" sldId="314"/>
        </pc:sldMkLst>
      </pc:sldChg>
      <pc:sldChg chg="add">
        <pc:chgData name="Federico De Mita" userId="6ce638df-d46f-4fb8-b9fa-d85fcdec2cd5" providerId="ADAL" clId="{08362040-18E5-4911-871A-90A5BB37375A}" dt="2025-09-29T18:46:50.996" v="3673"/>
        <pc:sldMkLst>
          <pc:docMk/>
          <pc:sldMk cId="1000354253" sldId="315"/>
        </pc:sldMkLst>
      </pc:sldChg>
      <pc:sldChg chg="add ord">
        <pc:chgData name="Federico De Mita" userId="6ce638df-d46f-4fb8-b9fa-d85fcdec2cd5" providerId="ADAL" clId="{08362040-18E5-4911-871A-90A5BB37375A}" dt="2025-09-29T18:47:47.619" v="3680" actId="20578"/>
        <pc:sldMkLst>
          <pc:docMk/>
          <pc:sldMk cId="1967721246" sldId="316"/>
        </pc:sldMkLst>
      </pc:sldChg>
      <pc:sldChg chg="add">
        <pc:chgData name="Federico De Mita" userId="6ce638df-d46f-4fb8-b9fa-d85fcdec2cd5" providerId="ADAL" clId="{08362040-18E5-4911-871A-90A5BB37375A}" dt="2025-09-29T18:49:51.321" v="3683"/>
        <pc:sldMkLst>
          <pc:docMk/>
          <pc:sldMk cId="264241721" sldId="317"/>
        </pc:sldMkLst>
      </pc:sldChg>
      <pc:sldChg chg="add">
        <pc:chgData name="Federico De Mita" userId="6ce638df-d46f-4fb8-b9fa-d85fcdec2cd5" providerId="ADAL" clId="{08362040-18E5-4911-871A-90A5BB37375A}" dt="2025-09-29T18:49:51.321" v="3683"/>
        <pc:sldMkLst>
          <pc:docMk/>
          <pc:sldMk cId="140678650" sldId="318"/>
        </pc:sldMkLst>
      </pc:sldChg>
      <pc:sldChg chg="add">
        <pc:chgData name="Federico De Mita" userId="6ce638df-d46f-4fb8-b9fa-d85fcdec2cd5" providerId="ADAL" clId="{08362040-18E5-4911-871A-90A5BB37375A}" dt="2025-09-29T18:49:51.321" v="3683"/>
        <pc:sldMkLst>
          <pc:docMk/>
          <pc:sldMk cId="3773813792" sldId="319"/>
        </pc:sldMkLst>
      </pc:sldChg>
      <pc:sldChg chg="add">
        <pc:chgData name="Federico De Mita" userId="6ce638df-d46f-4fb8-b9fa-d85fcdec2cd5" providerId="ADAL" clId="{08362040-18E5-4911-871A-90A5BB37375A}" dt="2025-09-29T18:49:51.321" v="3683"/>
        <pc:sldMkLst>
          <pc:docMk/>
          <pc:sldMk cId="2670419588" sldId="320"/>
        </pc:sldMkLst>
      </pc:sldChg>
      <pc:sldChg chg="add">
        <pc:chgData name="Federico De Mita" userId="6ce638df-d46f-4fb8-b9fa-d85fcdec2cd5" providerId="ADAL" clId="{08362040-18E5-4911-871A-90A5BB37375A}" dt="2025-09-29T18:49:51.321" v="3683"/>
        <pc:sldMkLst>
          <pc:docMk/>
          <pc:sldMk cId="3164669045" sldId="321"/>
        </pc:sldMkLst>
      </pc:sldChg>
      <pc:sldChg chg="add">
        <pc:chgData name="Federico De Mita" userId="6ce638df-d46f-4fb8-b9fa-d85fcdec2cd5" providerId="ADAL" clId="{08362040-18E5-4911-871A-90A5BB37375A}" dt="2025-09-29T18:49:51.321" v="3683"/>
        <pc:sldMkLst>
          <pc:docMk/>
          <pc:sldMk cId="1804202795" sldId="322"/>
        </pc:sldMkLst>
      </pc:sldChg>
      <pc:sldChg chg="add">
        <pc:chgData name="Federico De Mita" userId="6ce638df-d46f-4fb8-b9fa-d85fcdec2cd5" providerId="ADAL" clId="{08362040-18E5-4911-871A-90A5BB37375A}" dt="2025-09-29T18:49:51.321" v="3683"/>
        <pc:sldMkLst>
          <pc:docMk/>
          <pc:sldMk cId="136005102" sldId="323"/>
        </pc:sldMkLst>
      </pc:sldChg>
      <pc:sldChg chg="delSp modSp add mod ord">
        <pc:chgData name="Federico De Mita" userId="6ce638df-d46f-4fb8-b9fa-d85fcdec2cd5" providerId="ADAL" clId="{08362040-18E5-4911-871A-90A5BB37375A}" dt="2025-09-29T19:30:44.760" v="4069" actId="12"/>
        <pc:sldMkLst>
          <pc:docMk/>
          <pc:sldMk cId="4103279775" sldId="324"/>
        </pc:sldMkLst>
        <pc:spChg chg="mod">
          <ac:chgData name="Federico De Mita" userId="6ce638df-d46f-4fb8-b9fa-d85fcdec2cd5" providerId="ADAL" clId="{08362040-18E5-4911-871A-90A5BB37375A}" dt="2025-09-29T18:50:29.079" v="3721" actId="20577"/>
          <ac:spMkLst>
            <pc:docMk/>
            <pc:sldMk cId="4103279775" sldId="324"/>
            <ac:spMk id="2" creationId="{25E1DA7A-832B-59A9-3560-8C4D55C27346}"/>
          </ac:spMkLst>
        </pc:spChg>
        <pc:spChg chg="mod">
          <ac:chgData name="Federico De Mita" userId="6ce638df-d46f-4fb8-b9fa-d85fcdec2cd5" providerId="ADAL" clId="{08362040-18E5-4911-871A-90A5BB37375A}" dt="2025-09-29T18:54:47.262" v="3812" actId="1076"/>
          <ac:spMkLst>
            <pc:docMk/>
            <pc:sldMk cId="4103279775" sldId="324"/>
            <ac:spMk id="5" creationId="{5637D13D-45AC-B8AD-BD11-124F64379702}"/>
          </ac:spMkLst>
        </pc:spChg>
        <pc:spChg chg="mod">
          <ac:chgData name="Federico De Mita" userId="6ce638df-d46f-4fb8-b9fa-d85fcdec2cd5" providerId="ADAL" clId="{08362040-18E5-4911-871A-90A5BB37375A}" dt="2025-09-29T19:30:44.760" v="4069" actId="12"/>
          <ac:spMkLst>
            <pc:docMk/>
            <pc:sldMk cId="4103279775" sldId="324"/>
            <ac:spMk id="8" creationId="{00000000-0000-0000-0000-000000000000}"/>
          </ac:spMkLst>
        </pc:spChg>
        <pc:spChg chg="del mod">
          <ac:chgData name="Federico De Mita" userId="6ce638df-d46f-4fb8-b9fa-d85fcdec2cd5" providerId="ADAL" clId="{08362040-18E5-4911-871A-90A5BB37375A}" dt="2025-09-29T18:54:13.934" v="3805" actId="478"/>
          <ac:spMkLst>
            <pc:docMk/>
            <pc:sldMk cId="4103279775" sldId="324"/>
            <ac:spMk id="18" creationId="{3F48FE32-30A8-91E8-073B-1CE94513A3C5}"/>
          </ac:spMkLst>
        </pc:spChg>
      </pc:sldChg>
      <pc:sldChg chg="add">
        <pc:chgData name="Federico De Mita" userId="6ce638df-d46f-4fb8-b9fa-d85fcdec2cd5" providerId="ADAL" clId="{08362040-18E5-4911-871A-90A5BB37375A}" dt="2025-09-29T18:52:16.406" v="3725"/>
        <pc:sldMkLst>
          <pc:docMk/>
          <pc:sldMk cId="4071584248" sldId="325"/>
        </pc:sldMkLst>
      </pc:sldChg>
      <pc:sldChg chg="add">
        <pc:chgData name="Federico De Mita" userId="6ce638df-d46f-4fb8-b9fa-d85fcdec2cd5" providerId="ADAL" clId="{08362040-18E5-4911-871A-90A5BB37375A}" dt="2025-09-29T18:52:16.406" v="3725"/>
        <pc:sldMkLst>
          <pc:docMk/>
          <pc:sldMk cId="1742795003" sldId="326"/>
        </pc:sldMkLst>
      </pc:sldChg>
      <pc:sldChg chg="add">
        <pc:chgData name="Federico De Mita" userId="6ce638df-d46f-4fb8-b9fa-d85fcdec2cd5" providerId="ADAL" clId="{08362040-18E5-4911-871A-90A5BB37375A}" dt="2025-09-29T18:52:16.406" v="3725"/>
        <pc:sldMkLst>
          <pc:docMk/>
          <pc:sldMk cId="4191481761" sldId="327"/>
        </pc:sldMkLst>
      </pc:sldChg>
      <pc:sldChg chg="add">
        <pc:chgData name="Federico De Mita" userId="6ce638df-d46f-4fb8-b9fa-d85fcdec2cd5" providerId="ADAL" clId="{08362040-18E5-4911-871A-90A5BB37375A}" dt="2025-09-29T18:52:16.406" v="3725"/>
        <pc:sldMkLst>
          <pc:docMk/>
          <pc:sldMk cId="2203447984" sldId="328"/>
        </pc:sldMkLst>
      </pc:sldChg>
      <pc:sldChg chg="add">
        <pc:chgData name="Federico De Mita" userId="6ce638df-d46f-4fb8-b9fa-d85fcdec2cd5" providerId="ADAL" clId="{08362040-18E5-4911-871A-90A5BB37375A}" dt="2025-09-29T18:52:16.406" v="3725"/>
        <pc:sldMkLst>
          <pc:docMk/>
          <pc:sldMk cId="3464270566" sldId="329"/>
        </pc:sldMkLst>
      </pc:sldChg>
      <pc:sldChg chg="add">
        <pc:chgData name="Federico De Mita" userId="6ce638df-d46f-4fb8-b9fa-d85fcdec2cd5" providerId="ADAL" clId="{08362040-18E5-4911-871A-90A5BB37375A}" dt="2025-09-29T18:52:16.406" v="3725"/>
        <pc:sldMkLst>
          <pc:docMk/>
          <pc:sldMk cId="3283877002" sldId="330"/>
        </pc:sldMkLst>
      </pc:sldChg>
      <pc:sldChg chg="add">
        <pc:chgData name="Federico De Mita" userId="6ce638df-d46f-4fb8-b9fa-d85fcdec2cd5" providerId="ADAL" clId="{08362040-18E5-4911-871A-90A5BB37375A}" dt="2025-09-29T18:52:16.406" v="3725"/>
        <pc:sldMkLst>
          <pc:docMk/>
          <pc:sldMk cId="3067477152" sldId="331"/>
        </pc:sldMkLst>
      </pc:sldChg>
      <pc:sldChg chg="add del">
        <pc:chgData name="Federico De Mita" userId="6ce638df-d46f-4fb8-b9fa-d85fcdec2cd5" providerId="ADAL" clId="{08362040-18E5-4911-871A-90A5BB37375A}" dt="2025-09-29T18:52:34.371" v="3730" actId="2696"/>
        <pc:sldMkLst>
          <pc:docMk/>
          <pc:sldMk cId="683253568" sldId="332"/>
        </pc:sldMkLst>
      </pc:sldChg>
      <pc:sldChg chg="delSp modSp add mod">
        <pc:chgData name="Federico De Mita" userId="6ce638df-d46f-4fb8-b9fa-d85fcdec2cd5" providerId="ADAL" clId="{08362040-18E5-4911-871A-90A5BB37375A}" dt="2025-09-29T19:31:12.701" v="4085" actId="20577"/>
        <pc:sldMkLst>
          <pc:docMk/>
          <pc:sldMk cId="3292166531" sldId="332"/>
        </pc:sldMkLst>
        <pc:spChg chg="mod">
          <ac:chgData name="Federico De Mita" userId="6ce638df-d46f-4fb8-b9fa-d85fcdec2cd5" providerId="ADAL" clId="{08362040-18E5-4911-871A-90A5BB37375A}" dt="2025-09-29T18:53:24.687" v="3801" actId="14100"/>
          <ac:spMkLst>
            <pc:docMk/>
            <pc:sldMk cId="3292166531" sldId="332"/>
            <ac:spMk id="2" creationId="{25E1DA7A-832B-59A9-3560-8C4D55C27346}"/>
          </ac:spMkLst>
        </pc:spChg>
        <pc:spChg chg="mod">
          <ac:chgData name="Federico De Mita" userId="6ce638df-d46f-4fb8-b9fa-d85fcdec2cd5" providerId="ADAL" clId="{08362040-18E5-4911-871A-90A5BB37375A}" dt="2025-09-29T18:54:56.494" v="3814" actId="1076"/>
          <ac:spMkLst>
            <pc:docMk/>
            <pc:sldMk cId="3292166531" sldId="332"/>
            <ac:spMk id="5" creationId="{5637D13D-45AC-B8AD-BD11-124F64379702}"/>
          </ac:spMkLst>
        </pc:spChg>
        <pc:spChg chg="mod">
          <ac:chgData name="Federico De Mita" userId="6ce638df-d46f-4fb8-b9fa-d85fcdec2cd5" providerId="ADAL" clId="{08362040-18E5-4911-871A-90A5BB37375A}" dt="2025-09-29T18:53:14.206" v="3798" actId="1076"/>
          <ac:spMkLst>
            <pc:docMk/>
            <pc:sldMk cId="3292166531" sldId="332"/>
            <ac:spMk id="11" creationId="{28A9E759-5D36-7577-1B72-EEFA19D202C6}"/>
          </ac:spMkLst>
        </pc:spChg>
        <pc:spChg chg="del mod">
          <ac:chgData name="Federico De Mita" userId="6ce638df-d46f-4fb8-b9fa-d85fcdec2cd5" providerId="ADAL" clId="{08362040-18E5-4911-871A-90A5BB37375A}" dt="2025-09-29T18:54:35.283" v="3810" actId="478"/>
          <ac:spMkLst>
            <pc:docMk/>
            <pc:sldMk cId="3292166531" sldId="332"/>
            <ac:spMk id="18" creationId="{3F48FE32-30A8-91E8-073B-1CE94513A3C5}"/>
          </ac:spMkLst>
        </pc:spChg>
        <pc:spChg chg="mod">
          <ac:chgData name="Federico De Mita" userId="6ce638df-d46f-4fb8-b9fa-d85fcdec2cd5" providerId="ADAL" clId="{08362040-18E5-4911-871A-90A5BB37375A}" dt="2025-09-29T19:31:12.701" v="4085" actId="20577"/>
          <ac:spMkLst>
            <pc:docMk/>
            <pc:sldMk cId="3292166531" sldId="332"/>
            <ac:spMk id="19" creationId="{E32C03B4-4368-B8A0-5078-A33BA60C0D0C}"/>
          </ac:spMkLst>
        </pc:spChg>
      </pc:sldChg>
      <pc:sldChg chg="add">
        <pc:chgData name="Federico De Mita" userId="6ce638df-d46f-4fb8-b9fa-d85fcdec2cd5" providerId="ADAL" clId="{08362040-18E5-4911-871A-90A5BB37375A}" dt="2025-09-29T18:55:31.359" v="3815"/>
        <pc:sldMkLst>
          <pc:docMk/>
          <pc:sldMk cId="1062695420" sldId="333"/>
        </pc:sldMkLst>
      </pc:sldChg>
      <pc:sldChg chg="add">
        <pc:chgData name="Federico De Mita" userId="6ce638df-d46f-4fb8-b9fa-d85fcdec2cd5" providerId="ADAL" clId="{08362040-18E5-4911-871A-90A5BB37375A}" dt="2025-09-29T18:55:31.359" v="3815"/>
        <pc:sldMkLst>
          <pc:docMk/>
          <pc:sldMk cId="3797909014" sldId="334"/>
        </pc:sldMkLst>
      </pc:sldChg>
      <pc:sldChg chg="add">
        <pc:chgData name="Federico De Mita" userId="6ce638df-d46f-4fb8-b9fa-d85fcdec2cd5" providerId="ADAL" clId="{08362040-18E5-4911-871A-90A5BB37375A}" dt="2025-09-29T18:55:31.359" v="3815"/>
        <pc:sldMkLst>
          <pc:docMk/>
          <pc:sldMk cId="204355680" sldId="335"/>
        </pc:sldMkLst>
      </pc:sldChg>
      <pc:sldChg chg="add">
        <pc:chgData name="Federico De Mita" userId="6ce638df-d46f-4fb8-b9fa-d85fcdec2cd5" providerId="ADAL" clId="{08362040-18E5-4911-871A-90A5BB37375A}" dt="2025-09-29T18:55:31.359" v="3815"/>
        <pc:sldMkLst>
          <pc:docMk/>
          <pc:sldMk cId="2008511349" sldId="336"/>
        </pc:sldMkLst>
      </pc:sldChg>
      <pc:sldChg chg="add">
        <pc:chgData name="Federico De Mita" userId="6ce638df-d46f-4fb8-b9fa-d85fcdec2cd5" providerId="ADAL" clId="{08362040-18E5-4911-871A-90A5BB37375A}" dt="2025-09-29T18:55:31.359" v="3815"/>
        <pc:sldMkLst>
          <pc:docMk/>
          <pc:sldMk cId="3206151481" sldId="337"/>
        </pc:sldMkLst>
      </pc:sldChg>
      <pc:sldChg chg="add">
        <pc:chgData name="Federico De Mita" userId="6ce638df-d46f-4fb8-b9fa-d85fcdec2cd5" providerId="ADAL" clId="{08362040-18E5-4911-871A-90A5BB37375A}" dt="2025-09-29T18:55:31.359" v="3815"/>
        <pc:sldMkLst>
          <pc:docMk/>
          <pc:sldMk cId="1608220804" sldId="338"/>
        </pc:sldMkLst>
      </pc:sldChg>
      <pc:sldChg chg="add">
        <pc:chgData name="Federico De Mita" userId="6ce638df-d46f-4fb8-b9fa-d85fcdec2cd5" providerId="ADAL" clId="{08362040-18E5-4911-871A-90A5BB37375A}" dt="2025-09-29T18:55:31.359" v="3815"/>
        <pc:sldMkLst>
          <pc:docMk/>
          <pc:sldMk cId="3013537287" sldId="339"/>
        </pc:sldMkLst>
      </pc:sldChg>
      <pc:sldChg chg="add">
        <pc:chgData name="Federico De Mita" userId="6ce638df-d46f-4fb8-b9fa-d85fcdec2cd5" providerId="ADAL" clId="{08362040-18E5-4911-871A-90A5BB37375A}" dt="2025-09-29T18:55:31.359" v="3815"/>
        <pc:sldMkLst>
          <pc:docMk/>
          <pc:sldMk cId="3240546100" sldId="340"/>
        </pc:sldMkLst>
      </pc:sldChg>
      <pc:sldChg chg="add">
        <pc:chgData name="Federico De Mita" userId="6ce638df-d46f-4fb8-b9fa-d85fcdec2cd5" providerId="ADAL" clId="{08362040-18E5-4911-871A-90A5BB37375A}" dt="2025-09-29T19:17:15.226" v="3817"/>
        <pc:sldMkLst>
          <pc:docMk/>
          <pc:sldMk cId="3670252555" sldId="341"/>
        </pc:sldMkLst>
      </pc:sldChg>
      <pc:sldChg chg="add">
        <pc:chgData name="Federico De Mita" userId="6ce638df-d46f-4fb8-b9fa-d85fcdec2cd5" providerId="ADAL" clId="{08362040-18E5-4911-871A-90A5BB37375A}" dt="2025-09-29T19:17:15.226" v="3817"/>
        <pc:sldMkLst>
          <pc:docMk/>
          <pc:sldMk cId="137478026" sldId="342"/>
        </pc:sldMkLst>
      </pc:sldChg>
      <pc:sldChg chg="add">
        <pc:chgData name="Federico De Mita" userId="6ce638df-d46f-4fb8-b9fa-d85fcdec2cd5" providerId="ADAL" clId="{08362040-18E5-4911-871A-90A5BB37375A}" dt="2025-09-29T19:17:15.226" v="3817"/>
        <pc:sldMkLst>
          <pc:docMk/>
          <pc:sldMk cId="637822660" sldId="343"/>
        </pc:sldMkLst>
      </pc:sldChg>
      <pc:sldChg chg="add">
        <pc:chgData name="Federico De Mita" userId="6ce638df-d46f-4fb8-b9fa-d85fcdec2cd5" providerId="ADAL" clId="{08362040-18E5-4911-871A-90A5BB37375A}" dt="2025-09-29T19:17:15.226" v="3817"/>
        <pc:sldMkLst>
          <pc:docMk/>
          <pc:sldMk cId="161311895" sldId="344"/>
        </pc:sldMkLst>
      </pc:sldChg>
      <pc:sldChg chg="add">
        <pc:chgData name="Federico De Mita" userId="6ce638df-d46f-4fb8-b9fa-d85fcdec2cd5" providerId="ADAL" clId="{08362040-18E5-4911-871A-90A5BB37375A}" dt="2025-09-29T19:17:15.226" v="3817"/>
        <pc:sldMkLst>
          <pc:docMk/>
          <pc:sldMk cId="3133332171" sldId="345"/>
        </pc:sldMkLst>
      </pc:sldChg>
      <pc:sldChg chg="add">
        <pc:chgData name="Federico De Mita" userId="6ce638df-d46f-4fb8-b9fa-d85fcdec2cd5" providerId="ADAL" clId="{08362040-18E5-4911-871A-90A5BB37375A}" dt="2025-09-29T19:17:15.226" v="3817"/>
        <pc:sldMkLst>
          <pc:docMk/>
          <pc:sldMk cId="2773440104" sldId="346"/>
        </pc:sldMkLst>
      </pc:sldChg>
      <pc:sldChg chg="add">
        <pc:chgData name="Federico De Mita" userId="6ce638df-d46f-4fb8-b9fa-d85fcdec2cd5" providerId="ADAL" clId="{08362040-18E5-4911-871A-90A5BB37375A}" dt="2025-09-29T19:17:15.226" v="3817"/>
        <pc:sldMkLst>
          <pc:docMk/>
          <pc:sldMk cId="2010438033" sldId="347"/>
        </pc:sldMkLst>
      </pc:sldChg>
      <pc:sldChg chg="add">
        <pc:chgData name="Federico De Mita" userId="6ce638df-d46f-4fb8-b9fa-d85fcdec2cd5" providerId="ADAL" clId="{08362040-18E5-4911-871A-90A5BB37375A}" dt="2025-09-29T19:17:15.226" v="3817"/>
        <pc:sldMkLst>
          <pc:docMk/>
          <pc:sldMk cId="286701265" sldId="348"/>
        </pc:sldMkLst>
      </pc:sldChg>
      <pc:sldChg chg="add">
        <pc:chgData name="Federico De Mita" userId="6ce638df-d46f-4fb8-b9fa-d85fcdec2cd5" providerId="ADAL" clId="{08362040-18E5-4911-871A-90A5BB37375A}" dt="2025-09-29T19:17:15.226" v="3817"/>
        <pc:sldMkLst>
          <pc:docMk/>
          <pc:sldMk cId="1961036123" sldId="349"/>
        </pc:sldMkLst>
      </pc:sldChg>
      <pc:sldChg chg="modSp add">
        <pc:chgData name="Federico De Mita" userId="6ce638df-d46f-4fb8-b9fa-d85fcdec2cd5" providerId="ADAL" clId="{08362040-18E5-4911-871A-90A5BB37375A}" dt="2025-09-29T19:20:10.110" v="3829" actId="14100"/>
        <pc:sldMkLst>
          <pc:docMk/>
          <pc:sldMk cId="3992642970" sldId="350"/>
        </pc:sldMkLst>
        <pc:spChg chg="mod">
          <ac:chgData name="Federico De Mita" userId="6ce638df-d46f-4fb8-b9fa-d85fcdec2cd5" providerId="ADAL" clId="{08362040-18E5-4911-871A-90A5BB37375A}" dt="2025-09-29T19:20:10.110" v="3829" actId="14100"/>
          <ac:spMkLst>
            <pc:docMk/>
            <pc:sldMk cId="3992642970" sldId="350"/>
            <ac:spMk id="2" creationId="{99F47672-3CC8-A3D9-5404-84F2B78B6280}"/>
          </ac:spMkLst>
        </pc:spChg>
        <pc:spChg chg="mod">
          <ac:chgData name="Federico De Mita" userId="6ce638df-d46f-4fb8-b9fa-d85fcdec2cd5" providerId="ADAL" clId="{08362040-18E5-4911-871A-90A5BB37375A}" dt="2025-09-29T19:20:10.110" v="3829" actId="14100"/>
          <ac:spMkLst>
            <pc:docMk/>
            <pc:sldMk cId="3992642970" sldId="350"/>
            <ac:spMk id="4" creationId="{735E7E19-AD9A-2739-2D13-BC73EA4C7596}"/>
          </ac:spMkLst>
        </pc:spChg>
        <pc:spChg chg="mod">
          <ac:chgData name="Federico De Mita" userId="6ce638df-d46f-4fb8-b9fa-d85fcdec2cd5" providerId="ADAL" clId="{08362040-18E5-4911-871A-90A5BB37375A}" dt="2025-09-29T19:20:10.110" v="3829" actId="14100"/>
          <ac:spMkLst>
            <pc:docMk/>
            <pc:sldMk cId="3992642970" sldId="350"/>
            <ac:spMk id="6" creationId="{5C14389E-5559-8492-2D9E-AFA299DB9AB1}"/>
          </ac:spMkLst>
        </pc:spChg>
        <pc:spChg chg="mod">
          <ac:chgData name="Federico De Mita" userId="6ce638df-d46f-4fb8-b9fa-d85fcdec2cd5" providerId="ADAL" clId="{08362040-18E5-4911-871A-90A5BB37375A}" dt="2025-09-29T19:20:10.110" v="3829" actId="14100"/>
          <ac:spMkLst>
            <pc:docMk/>
            <pc:sldMk cId="3992642970" sldId="350"/>
            <ac:spMk id="12" creationId="{1D363764-E253-DC68-56B3-6AB0E598DCB4}"/>
          </ac:spMkLst>
        </pc:spChg>
        <pc:spChg chg="mod">
          <ac:chgData name="Federico De Mita" userId="6ce638df-d46f-4fb8-b9fa-d85fcdec2cd5" providerId="ADAL" clId="{08362040-18E5-4911-871A-90A5BB37375A}" dt="2025-09-29T19:20:10.110" v="3829" actId="14100"/>
          <ac:spMkLst>
            <pc:docMk/>
            <pc:sldMk cId="3992642970" sldId="350"/>
            <ac:spMk id="13" creationId="{132D16E5-6BE7-8FC8-CFB3-81C918BB45F1}"/>
          </ac:spMkLst>
        </pc:spChg>
        <pc:spChg chg="mod">
          <ac:chgData name="Federico De Mita" userId="6ce638df-d46f-4fb8-b9fa-d85fcdec2cd5" providerId="ADAL" clId="{08362040-18E5-4911-871A-90A5BB37375A}" dt="2025-09-29T19:20:10.110" v="3829" actId="14100"/>
          <ac:spMkLst>
            <pc:docMk/>
            <pc:sldMk cId="3992642970" sldId="350"/>
            <ac:spMk id="34" creationId="{44C88E41-E5B3-0D11-A4D3-711DA18380C9}"/>
          </ac:spMkLst>
        </pc:spChg>
        <pc:spChg chg="mod">
          <ac:chgData name="Federico De Mita" userId="6ce638df-d46f-4fb8-b9fa-d85fcdec2cd5" providerId="ADAL" clId="{08362040-18E5-4911-871A-90A5BB37375A}" dt="2025-09-29T19:20:10.110" v="3829" actId="14100"/>
          <ac:spMkLst>
            <pc:docMk/>
            <pc:sldMk cId="3992642970" sldId="350"/>
            <ac:spMk id="35" creationId="{C26B78DF-71CA-5509-F4C5-6276C7251B89}"/>
          </ac:spMkLst>
        </pc:spChg>
        <pc:spChg chg="mod">
          <ac:chgData name="Federico De Mita" userId="6ce638df-d46f-4fb8-b9fa-d85fcdec2cd5" providerId="ADAL" clId="{08362040-18E5-4911-871A-90A5BB37375A}" dt="2025-09-29T19:20:10.110" v="3829" actId="14100"/>
          <ac:spMkLst>
            <pc:docMk/>
            <pc:sldMk cId="3992642970" sldId="350"/>
            <ac:spMk id="36" creationId="{2AC7F7CE-A165-18C0-6918-B9EA07638042}"/>
          </ac:spMkLst>
        </pc:spChg>
        <pc:picChg chg="mod">
          <ac:chgData name="Federico De Mita" userId="6ce638df-d46f-4fb8-b9fa-d85fcdec2cd5" providerId="ADAL" clId="{08362040-18E5-4911-871A-90A5BB37375A}" dt="2025-09-29T19:20:10.110" v="3829" actId="14100"/>
          <ac:picMkLst>
            <pc:docMk/>
            <pc:sldMk cId="3992642970" sldId="350"/>
            <ac:picMk id="8" creationId="{E88D30C2-B846-594F-69A8-55F55380460E}"/>
          </ac:picMkLst>
        </pc:picChg>
        <pc:picChg chg="mod">
          <ac:chgData name="Federico De Mita" userId="6ce638df-d46f-4fb8-b9fa-d85fcdec2cd5" providerId="ADAL" clId="{08362040-18E5-4911-871A-90A5BB37375A}" dt="2025-09-29T19:20:10.110" v="3829" actId="14100"/>
          <ac:picMkLst>
            <pc:docMk/>
            <pc:sldMk cId="3992642970" sldId="350"/>
            <ac:picMk id="19" creationId="{2FD2ECB6-38EA-E857-A881-0C8E141A489F}"/>
          </ac:picMkLst>
        </pc:picChg>
      </pc:sldChg>
      <pc:sldChg chg="add">
        <pc:chgData name="Federico De Mita" userId="6ce638df-d46f-4fb8-b9fa-d85fcdec2cd5" providerId="ADAL" clId="{08362040-18E5-4911-871A-90A5BB37375A}" dt="2025-09-29T19:19:53.258" v="3826"/>
        <pc:sldMkLst>
          <pc:docMk/>
          <pc:sldMk cId="1791700365" sldId="356"/>
        </pc:sldMkLst>
      </pc:sldChg>
      <pc:sldChg chg="add">
        <pc:chgData name="Federico De Mita" userId="6ce638df-d46f-4fb8-b9fa-d85fcdec2cd5" providerId="ADAL" clId="{08362040-18E5-4911-871A-90A5BB37375A}" dt="2025-09-29T19:19:53.258" v="3826"/>
        <pc:sldMkLst>
          <pc:docMk/>
          <pc:sldMk cId="2846649084" sldId="357"/>
        </pc:sldMkLst>
      </pc:sldChg>
      <pc:sldChg chg="addSp delSp add mod">
        <pc:chgData name="Federico De Mita" userId="6ce638df-d46f-4fb8-b9fa-d85fcdec2cd5" providerId="ADAL" clId="{08362040-18E5-4911-871A-90A5BB37375A}" dt="2025-09-29T19:21:54.715" v="3883" actId="478"/>
        <pc:sldMkLst>
          <pc:docMk/>
          <pc:sldMk cId="1619486935" sldId="358"/>
        </pc:sldMkLst>
        <pc:picChg chg="add del">
          <ac:chgData name="Federico De Mita" userId="6ce638df-d46f-4fb8-b9fa-d85fcdec2cd5" providerId="ADAL" clId="{08362040-18E5-4911-871A-90A5BB37375A}" dt="2025-09-29T19:21:54.715" v="3883" actId="478"/>
          <ac:picMkLst>
            <pc:docMk/>
            <pc:sldMk cId="1619486935" sldId="358"/>
            <ac:picMk id="3" creationId="{72CA69B7-1BB1-1BD5-2053-66CFAA830E7E}"/>
          </ac:picMkLst>
        </pc:picChg>
      </pc:sldChg>
      <pc:sldChg chg="add">
        <pc:chgData name="Federico De Mita" userId="6ce638df-d46f-4fb8-b9fa-d85fcdec2cd5" providerId="ADAL" clId="{08362040-18E5-4911-871A-90A5BB37375A}" dt="2025-09-29T19:19:53.258" v="3826"/>
        <pc:sldMkLst>
          <pc:docMk/>
          <pc:sldMk cId="3416219856" sldId="359"/>
        </pc:sldMkLst>
      </pc:sldChg>
      <pc:sldChg chg="addSp delSp add mod">
        <pc:chgData name="Federico De Mita" userId="6ce638df-d46f-4fb8-b9fa-d85fcdec2cd5" providerId="ADAL" clId="{08362040-18E5-4911-871A-90A5BB37375A}" dt="2025-09-29T19:21:54.177" v="3881" actId="478"/>
        <pc:sldMkLst>
          <pc:docMk/>
          <pc:sldMk cId="3949909193" sldId="361"/>
        </pc:sldMkLst>
        <pc:picChg chg="add del">
          <ac:chgData name="Federico De Mita" userId="6ce638df-d46f-4fb8-b9fa-d85fcdec2cd5" providerId="ADAL" clId="{08362040-18E5-4911-871A-90A5BB37375A}" dt="2025-09-29T19:21:54.177" v="3881" actId="478"/>
          <ac:picMkLst>
            <pc:docMk/>
            <pc:sldMk cId="3949909193" sldId="361"/>
            <ac:picMk id="7" creationId="{6D4206AC-0808-17E1-F16F-3FA7A507DC0D}"/>
          </ac:picMkLst>
        </pc:picChg>
      </pc:sldChg>
      <pc:sldChg chg="addSp delSp add mod">
        <pc:chgData name="Federico De Mita" userId="6ce638df-d46f-4fb8-b9fa-d85fcdec2cd5" providerId="ADAL" clId="{08362040-18E5-4911-871A-90A5BB37375A}" dt="2025-09-29T19:21:53.955" v="3880" actId="478"/>
        <pc:sldMkLst>
          <pc:docMk/>
          <pc:sldMk cId="719173875" sldId="362"/>
        </pc:sldMkLst>
        <pc:picChg chg="add del">
          <ac:chgData name="Federico De Mita" userId="6ce638df-d46f-4fb8-b9fa-d85fcdec2cd5" providerId="ADAL" clId="{08362040-18E5-4911-871A-90A5BB37375A}" dt="2025-09-29T19:21:53.955" v="3880" actId="478"/>
          <ac:picMkLst>
            <pc:docMk/>
            <pc:sldMk cId="719173875" sldId="362"/>
            <ac:picMk id="7" creationId="{F73E5A5A-46BC-C5D3-A0AD-DC1C516E7592}"/>
          </ac:picMkLst>
        </pc:picChg>
      </pc:sldChg>
      <pc:sldChg chg="add">
        <pc:chgData name="Federico De Mita" userId="6ce638df-d46f-4fb8-b9fa-d85fcdec2cd5" providerId="ADAL" clId="{08362040-18E5-4911-871A-90A5BB37375A}" dt="2025-09-29T19:19:53.258" v="3826"/>
        <pc:sldMkLst>
          <pc:docMk/>
          <pc:sldMk cId="3858544558" sldId="363"/>
        </pc:sldMkLst>
      </pc:sldChg>
      <pc:sldChg chg="add">
        <pc:chgData name="Federico De Mita" userId="6ce638df-d46f-4fb8-b9fa-d85fcdec2cd5" providerId="ADAL" clId="{08362040-18E5-4911-871A-90A5BB37375A}" dt="2025-09-29T19:19:53.258" v="3826"/>
        <pc:sldMkLst>
          <pc:docMk/>
          <pc:sldMk cId="1166542368" sldId="364"/>
        </pc:sldMkLst>
      </pc:sldChg>
      <pc:sldChg chg="add">
        <pc:chgData name="Federico De Mita" userId="6ce638df-d46f-4fb8-b9fa-d85fcdec2cd5" providerId="ADAL" clId="{08362040-18E5-4911-871A-90A5BB37375A}" dt="2025-09-29T19:19:53.258" v="3826"/>
        <pc:sldMkLst>
          <pc:docMk/>
          <pc:sldMk cId="1425521314" sldId="365"/>
        </pc:sldMkLst>
      </pc:sldChg>
      <pc:sldChg chg="add">
        <pc:chgData name="Federico De Mita" userId="6ce638df-d46f-4fb8-b9fa-d85fcdec2cd5" providerId="ADAL" clId="{08362040-18E5-4911-871A-90A5BB37375A}" dt="2025-09-29T19:19:53.258" v="3826"/>
        <pc:sldMkLst>
          <pc:docMk/>
          <pc:sldMk cId="1597837525" sldId="366"/>
        </pc:sldMkLst>
      </pc:sldChg>
      <pc:sldChg chg="addSp delSp add mod">
        <pc:chgData name="Federico De Mita" userId="6ce638df-d46f-4fb8-b9fa-d85fcdec2cd5" providerId="ADAL" clId="{08362040-18E5-4911-871A-90A5BB37375A}" dt="2025-09-29T19:21:54.396" v="3882" actId="478"/>
        <pc:sldMkLst>
          <pc:docMk/>
          <pc:sldMk cId="191948210" sldId="367"/>
        </pc:sldMkLst>
        <pc:picChg chg="add del">
          <ac:chgData name="Federico De Mita" userId="6ce638df-d46f-4fb8-b9fa-d85fcdec2cd5" providerId="ADAL" clId="{08362040-18E5-4911-871A-90A5BB37375A}" dt="2025-09-29T19:21:54.396" v="3882" actId="478"/>
          <ac:picMkLst>
            <pc:docMk/>
            <pc:sldMk cId="191948210" sldId="367"/>
            <ac:picMk id="7" creationId="{60B80069-7181-BF11-4042-2D034C3CC33E}"/>
          </ac:picMkLst>
        </pc:picChg>
      </pc:sldChg>
      <pc:sldChg chg="addSp delSp modSp add mod ord">
        <pc:chgData name="Federico De Mita" userId="6ce638df-d46f-4fb8-b9fa-d85fcdec2cd5" providerId="ADAL" clId="{08362040-18E5-4911-871A-90A5BB37375A}" dt="2025-09-29T19:33:12.925" v="4153" actId="20577"/>
        <pc:sldMkLst>
          <pc:docMk/>
          <pc:sldMk cId="4108630350" sldId="368"/>
        </pc:sldMkLst>
        <pc:spChg chg="mod">
          <ac:chgData name="Federico De Mita" userId="6ce638df-d46f-4fb8-b9fa-d85fcdec2cd5" providerId="ADAL" clId="{08362040-18E5-4911-871A-90A5BB37375A}" dt="2025-09-29T19:21:56.631" v="3885" actId="20577"/>
          <ac:spMkLst>
            <pc:docMk/>
            <pc:sldMk cId="4108630350" sldId="368"/>
            <ac:spMk id="2" creationId="{85389D0E-41D8-FC0B-ABAD-B7A0BE19CE1B}"/>
          </ac:spMkLst>
        </pc:spChg>
        <pc:spChg chg="mod">
          <ac:chgData name="Federico De Mita" userId="6ce638df-d46f-4fb8-b9fa-d85fcdec2cd5" providerId="ADAL" clId="{08362040-18E5-4911-871A-90A5BB37375A}" dt="2025-09-29T19:33:12.925" v="4153" actId="20577"/>
          <ac:spMkLst>
            <pc:docMk/>
            <pc:sldMk cId="4108630350" sldId="368"/>
            <ac:spMk id="3" creationId="{D3F2A782-A952-B125-2721-3FE7163086BA}"/>
          </ac:spMkLst>
        </pc:spChg>
        <pc:picChg chg="add del">
          <ac:chgData name="Federico De Mita" userId="6ce638df-d46f-4fb8-b9fa-d85fcdec2cd5" providerId="ADAL" clId="{08362040-18E5-4911-871A-90A5BB37375A}" dt="2025-09-29T19:21:59.601" v="3886" actId="478"/>
          <ac:picMkLst>
            <pc:docMk/>
            <pc:sldMk cId="4108630350" sldId="368"/>
            <ac:picMk id="9" creationId="{38176BF6-6E7C-A4F4-14D8-893E79235432}"/>
          </ac:picMkLst>
        </pc:picChg>
      </pc:sldChg>
      <pc:sldChg chg="add del ord">
        <pc:chgData name="Federico De Mita" userId="6ce638df-d46f-4fb8-b9fa-d85fcdec2cd5" providerId="ADAL" clId="{08362040-18E5-4911-871A-90A5BB37375A}" dt="2025-09-29T19:24:19.702" v="3899" actId="47"/>
        <pc:sldMkLst>
          <pc:docMk/>
          <pc:sldMk cId="1515102388" sldId="369"/>
        </pc:sldMkLst>
      </pc:sldChg>
      <pc:sldChg chg="add del">
        <pc:chgData name="Federico De Mita" userId="6ce638df-d46f-4fb8-b9fa-d85fcdec2cd5" providerId="ADAL" clId="{08362040-18E5-4911-871A-90A5BB37375A}" dt="2025-09-29T19:24:19.702" v="3899" actId="47"/>
        <pc:sldMkLst>
          <pc:docMk/>
          <pc:sldMk cId="1867452798" sldId="370"/>
        </pc:sldMkLst>
      </pc:sldChg>
      <pc:sldChg chg="add del">
        <pc:chgData name="Federico De Mita" userId="6ce638df-d46f-4fb8-b9fa-d85fcdec2cd5" providerId="ADAL" clId="{08362040-18E5-4911-871A-90A5BB37375A}" dt="2025-09-29T19:23:36.281" v="3891" actId="47"/>
        <pc:sldMkLst>
          <pc:docMk/>
          <pc:sldMk cId="1908938320" sldId="371"/>
        </pc:sldMkLst>
      </pc:sldChg>
      <pc:sldChg chg="add del">
        <pc:chgData name="Federico De Mita" userId="6ce638df-d46f-4fb8-b9fa-d85fcdec2cd5" providerId="ADAL" clId="{08362040-18E5-4911-871A-90A5BB37375A}" dt="2025-09-29T19:23:36.281" v="3891" actId="47"/>
        <pc:sldMkLst>
          <pc:docMk/>
          <pc:sldMk cId="2820653327" sldId="372"/>
        </pc:sldMkLst>
      </pc:sldChg>
      <pc:sldChg chg="add del">
        <pc:chgData name="Federico De Mita" userId="6ce638df-d46f-4fb8-b9fa-d85fcdec2cd5" providerId="ADAL" clId="{08362040-18E5-4911-871A-90A5BB37375A}" dt="2025-09-29T19:23:36.281" v="3891" actId="47"/>
        <pc:sldMkLst>
          <pc:docMk/>
          <pc:sldMk cId="1593933071" sldId="373"/>
        </pc:sldMkLst>
      </pc:sldChg>
      <pc:sldChg chg="add del">
        <pc:chgData name="Federico De Mita" userId="6ce638df-d46f-4fb8-b9fa-d85fcdec2cd5" providerId="ADAL" clId="{08362040-18E5-4911-871A-90A5BB37375A}" dt="2025-09-29T19:23:36.281" v="3891" actId="47"/>
        <pc:sldMkLst>
          <pc:docMk/>
          <pc:sldMk cId="123111599" sldId="374"/>
        </pc:sldMkLst>
      </pc:sldChg>
      <pc:sldChg chg="add del">
        <pc:chgData name="Federico De Mita" userId="6ce638df-d46f-4fb8-b9fa-d85fcdec2cd5" providerId="ADAL" clId="{08362040-18E5-4911-871A-90A5BB37375A}" dt="2025-09-29T19:23:36.281" v="3891" actId="47"/>
        <pc:sldMkLst>
          <pc:docMk/>
          <pc:sldMk cId="2263314335" sldId="375"/>
        </pc:sldMkLst>
      </pc:sldChg>
      <pc:sldChg chg="add del">
        <pc:chgData name="Federico De Mita" userId="6ce638df-d46f-4fb8-b9fa-d85fcdec2cd5" providerId="ADAL" clId="{08362040-18E5-4911-871A-90A5BB37375A}" dt="2025-09-29T19:23:36.281" v="3891" actId="47"/>
        <pc:sldMkLst>
          <pc:docMk/>
          <pc:sldMk cId="3156322201" sldId="376"/>
        </pc:sldMkLst>
      </pc:sldChg>
      <pc:sldChg chg="add del">
        <pc:chgData name="Federico De Mita" userId="6ce638df-d46f-4fb8-b9fa-d85fcdec2cd5" providerId="ADAL" clId="{08362040-18E5-4911-871A-90A5BB37375A}" dt="2025-09-29T19:23:36.281" v="3891" actId="47"/>
        <pc:sldMkLst>
          <pc:docMk/>
          <pc:sldMk cId="345380525" sldId="377"/>
        </pc:sldMkLst>
      </pc:sldChg>
      <pc:sldChg chg="add del">
        <pc:chgData name="Federico De Mita" userId="6ce638df-d46f-4fb8-b9fa-d85fcdec2cd5" providerId="ADAL" clId="{08362040-18E5-4911-871A-90A5BB37375A}" dt="2025-09-29T19:23:36.281" v="3891" actId="47"/>
        <pc:sldMkLst>
          <pc:docMk/>
          <pc:sldMk cId="2980922836" sldId="378"/>
        </pc:sldMkLst>
      </pc:sldChg>
      <pc:sldChg chg="add del">
        <pc:chgData name="Federico De Mita" userId="6ce638df-d46f-4fb8-b9fa-d85fcdec2cd5" providerId="ADAL" clId="{08362040-18E5-4911-871A-90A5BB37375A}" dt="2025-09-29T19:23:36.281" v="3891" actId="47"/>
        <pc:sldMkLst>
          <pc:docMk/>
          <pc:sldMk cId="3245267774" sldId="379"/>
        </pc:sldMkLst>
      </pc:sldChg>
      <pc:sldChg chg="modSp add mod ord">
        <pc:chgData name="Federico De Mita" userId="6ce638df-d46f-4fb8-b9fa-d85fcdec2cd5" providerId="ADAL" clId="{08362040-18E5-4911-871A-90A5BB37375A}" dt="2025-09-29T19:30:51.469" v="4070" actId="12"/>
        <pc:sldMkLst>
          <pc:docMk/>
          <pc:sldMk cId="1396074958" sldId="380"/>
        </pc:sldMkLst>
        <pc:spChg chg="mod">
          <ac:chgData name="Federico De Mita" userId="6ce638df-d46f-4fb8-b9fa-d85fcdec2cd5" providerId="ADAL" clId="{08362040-18E5-4911-871A-90A5BB37375A}" dt="2025-09-29T19:25:17.872" v="3943" actId="20577"/>
          <ac:spMkLst>
            <pc:docMk/>
            <pc:sldMk cId="1396074958" sldId="380"/>
            <ac:spMk id="2" creationId="{CDCB6ED1-18E3-9640-3D93-84F8B0B15004}"/>
          </ac:spMkLst>
        </pc:spChg>
        <pc:spChg chg="mod">
          <ac:chgData name="Federico De Mita" userId="6ce638df-d46f-4fb8-b9fa-d85fcdec2cd5" providerId="ADAL" clId="{08362040-18E5-4911-871A-90A5BB37375A}" dt="2025-09-29T19:30:51.469" v="4070" actId="12"/>
          <ac:spMkLst>
            <pc:docMk/>
            <pc:sldMk cId="1396074958" sldId="380"/>
            <ac:spMk id="7" creationId="{F5C19340-9D16-A981-A772-1E4CF9E86436}"/>
          </ac:spMkLst>
        </pc:spChg>
      </pc:sldChg>
      <pc:sldChg chg="add del">
        <pc:chgData name="Federico De Mita" userId="6ce638df-d46f-4fb8-b9fa-d85fcdec2cd5" providerId="ADAL" clId="{08362040-18E5-4911-871A-90A5BB37375A}" dt="2025-09-29T19:24:33.672" v="3902" actId="2696"/>
        <pc:sldMkLst>
          <pc:docMk/>
          <pc:sldMk cId="1918759113" sldId="380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359354766" sldId="381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408626926" sldId="382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3807984420" sldId="383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3918674355" sldId="384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1320252628" sldId="385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2850829022" sldId="386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2888616093" sldId="387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3114443065" sldId="388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1914447679" sldId="389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3189486816" sldId="390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508874219" sldId="391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2801472171" sldId="392"/>
        </pc:sldMkLst>
      </pc:sldChg>
      <pc:sldChg chg="add">
        <pc:chgData name="Federico De Mita" userId="6ce638df-d46f-4fb8-b9fa-d85fcdec2cd5" providerId="ADAL" clId="{08362040-18E5-4911-871A-90A5BB37375A}" dt="2025-09-29T19:26:01.938" v="3944"/>
        <pc:sldMkLst>
          <pc:docMk/>
          <pc:sldMk cId="4245176202" sldId="393"/>
        </pc:sldMkLst>
      </pc:sldChg>
      <pc:sldChg chg="addSp delSp add mod">
        <pc:chgData name="Federico De Mita" userId="6ce638df-d46f-4fb8-b9fa-d85fcdec2cd5" providerId="ADAL" clId="{08362040-18E5-4911-871A-90A5BB37375A}" dt="2025-09-29T19:27:56.592" v="3952" actId="478"/>
        <pc:sldMkLst>
          <pc:docMk/>
          <pc:sldMk cId="725743350" sldId="394"/>
        </pc:sldMkLst>
        <pc:spChg chg="add del">
          <ac:chgData name="Federico De Mita" userId="6ce638df-d46f-4fb8-b9fa-d85fcdec2cd5" providerId="ADAL" clId="{08362040-18E5-4911-871A-90A5BB37375A}" dt="2025-09-29T19:27:56.592" v="3952" actId="478"/>
          <ac:spMkLst>
            <pc:docMk/>
            <pc:sldMk cId="725743350" sldId="394"/>
            <ac:spMk id="4" creationId="{735E7E19-AD9A-2739-2D13-BC73EA4C7596}"/>
          </ac:spMkLst>
        </pc:spChg>
      </pc:sldChg>
      <pc:sldChg chg="modSp add mod">
        <pc:chgData name="Federico De Mita" userId="6ce638df-d46f-4fb8-b9fa-d85fcdec2cd5" providerId="ADAL" clId="{08362040-18E5-4911-871A-90A5BB37375A}" dt="2025-09-29T19:28:05.543" v="3954" actId="1076"/>
        <pc:sldMkLst>
          <pc:docMk/>
          <pc:sldMk cId="4264703213" sldId="395"/>
        </pc:sldMkLst>
        <pc:spChg chg="mod">
          <ac:chgData name="Federico De Mita" userId="6ce638df-d46f-4fb8-b9fa-d85fcdec2cd5" providerId="ADAL" clId="{08362040-18E5-4911-871A-90A5BB37375A}" dt="2025-09-29T19:28:05.543" v="3954" actId="1076"/>
          <ac:spMkLst>
            <pc:docMk/>
            <pc:sldMk cId="4264703213" sldId="395"/>
            <ac:spMk id="5" creationId="{9E0AA001-DA32-5B78-E7F7-573800334952}"/>
          </ac:spMkLst>
        </pc:spChg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3796048593" sldId="396"/>
        </pc:sldMkLst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4217019822" sldId="397"/>
        </pc:sldMkLst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302706088" sldId="398"/>
        </pc:sldMkLst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4160780343" sldId="399"/>
        </pc:sldMkLst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3710777708" sldId="400"/>
        </pc:sldMkLst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4006660262" sldId="401"/>
        </pc:sldMkLst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2609203851" sldId="402"/>
        </pc:sldMkLst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966008818" sldId="403"/>
        </pc:sldMkLst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843626464" sldId="404"/>
        </pc:sldMkLst>
      </pc:sldChg>
      <pc:sldChg chg="add">
        <pc:chgData name="Federico De Mita" userId="6ce638df-d46f-4fb8-b9fa-d85fcdec2cd5" providerId="ADAL" clId="{08362040-18E5-4911-871A-90A5BB37375A}" dt="2025-09-29T19:27:13.356" v="3948"/>
        <pc:sldMkLst>
          <pc:docMk/>
          <pc:sldMk cId="3925310963" sldId="405"/>
        </pc:sldMkLst>
      </pc:sldChg>
      <pc:sldChg chg="add del">
        <pc:chgData name="Federico De Mita" userId="6ce638df-d46f-4fb8-b9fa-d85fcdec2cd5" providerId="ADAL" clId="{08362040-18E5-4911-871A-90A5BB37375A}" dt="2025-09-29T19:28:19.985" v="3956" actId="2696"/>
        <pc:sldMkLst>
          <pc:docMk/>
          <pc:sldMk cId="1533939117" sldId="406"/>
        </pc:sldMkLst>
      </pc:sldChg>
      <pc:sldChg chg="modSp add mod">
        <pc:chgData name="Federico De Mita" userId="6ce638df-d46f-4fb8-b9fa-d85fcdec2cd5" providerId="ADAL" clId="{08362040-18E5-4911-871A-90A5BB37375A}" dt="2025-09-29T19:32:27.348" v="4127" actId="20577"/>
        <pc:sldMkLst>
          <pc:docMk/>
          <pc:sldMk cId="3249118917" sldId="406"/>
        </pc:sldMkLst>
        <pc:spChg chg="mod">
          <ac:chgData name="Federico De Mita" userId="6ce638df-d46f-4fb8-b9fa-d85fcdec2cd5" providerId="ADAL" clId="{08362040-18E5-4911-871A-90A5BB37375A}" dt="2025-09-29T19:28:35.030" v="3973" actId="403"/>
          <ac:spMkLst>
            <pc:docMk/>
            <pc:sldMk cId="3249118917" sldId="406"/>
            <ac:spMk id="3" creationId="{00000000-0000-0000-0000-000000000000}"/>
          </ac:spMkLst>
        </pc:spChg>
        <pc:spChg chg="mod">
          <ac:chgData name="Federico De Mita" userId="6ce638df-d46f-4fb8-b9fa-d85fcdec2cd5" providerId="ADAL" clId="{08362040-18E5-4911-871A-90A5BB37375A}" dt="2025-09-29T19:32:27.348" v="4127" actId="20577"/>
          <ac:spMkLst>
            <pc:docMk/>
            <pc:sldMk cId="3249118917" sldId="406"/>
            <ac:spMk id="19" creationId="{E32C03B4-4368-B8A0-5078-A33BA60C0D0C}"/>
          </ac:spMkLst>
        </pc:spChg>
      </pc:sldChg>
      <pc:sldChg chg="add">
        <pc:chgData name="Federico De Mita" userId="6ce638df-d46f-4fb8-b9fa-d85fcdec2cd5" providerId="ADAL" clId="{08362040-18E5-4911-871A-90A5BB37375A}" dt="2025-09-29T19:33:45.408" v="4154"/>
        <pc:sldMkLst>
          <pc:docMk/>
          <pc:sldMk cId="0" sldId="407"/>
        </pc:sldMkLst>
      </pc:sldChg>
      <pc:sldChg chg="add">
        <pc:chgData name="Federico De Mita" userId="6ce638df-d46f-4fb8-b9fa-d85fcdec2cd5" providerId="ADAL" clId="{08362040-18E5-4911-871A-90A5BB37375A}" dt="2025-09-29T19:33:45.408" v="4154"/>
        <pc:sldMkLst>
          <pc:docMk/>
          <pc:sldMk cId="0" sldId="408"/>
        </pc:sldMkLst>
      </pc:sldChg>
      <pc:sldChg chg="add">
        <pc:chgData name="Federico De Mita" userId="6ce638df-d46f-4fb8-b9fa-d85fcdec2cd5" providerId="ADAL" clId="{08362040-18E5-4911-871A-90A5BB37375A}" dt="2025-09-29T19:33:45.408" v="4154"/>
        <pc:sldMkLst>
          <pc:docMk/>
          <pc:sldMk cId="0" sldId="409"/>
        </pc:sldMkLst>
      </pc:sldChg>
      <pc:sldChg chg="add">
        <pc:chgData name="Federico De Mita" userId="6ce638df-d46f-4fb8-b9fa-d85fcdec2cd5" providerId="ADAL" clId="{08362040-18E5-4911-871A-90A5BB37375A}" dt="2025-09-29T19:33:45.408" v="4154"/>
        <pc:sldMkLst>
          <pc:docMk/>
          <pc:sldMk cId="0" sldId="410"/>
        </pc:sldMkLst>
      </pc:sldChg>
      <pc:sldChg chg="add">
        <pc:chgData name="Federico De Mita" userId="6ce638df-d46f-4fb8-b9fa-d85fcdec2cd5" providerId="ADAL" clId="{08362040-18E5-4911-871A-90A5BB37375A}" dt="2025-09-29T19:33:45.408" v="4154"/>
        <pc:sldMkLst>
          <pc:docMk/>
          <pc:sldMk cId="0" sldId="411"/>
        </pc:sldMkLst>
      </pc:sldChg>
      <pc:sldChg chg="add">
        <pc:chgData name="Federico De Mita" userId="6ce638df-d46f-4fb8-b9fa-d85fcdec2cd5" providerId="ADAL" clId="{08362040-18E5-4911-871A-90A5BB37375A}" dt="2025-09-29T19:33:45.408" v="4154"/>
        <pc:sldMkLst>
          <pc:docMk/>
          <pc:sldMk cId="0" sldId="412"/>
        </pc:sldMkLst>
      </pc:sldChg>
      <pc:sldChg chg="add">
        <pc:chgData name="Federico De Mita" userId="6ce638df-d46f-4fb8-b9fa-d85fcdec2cd5" providerId="ADAL" clId="{08362040-18E5-4911-871A-90A5BB37375A}" dt="2025-09-29T19:33:45.408" v="4154"/>
        <pc:sldMkLst>
          <pc:docMk/>
          <pc:sldMk cId="0" sldId="413"/>
        </pc:sldMkLst>
      </pc:sldChg>
      <pc:sldChg chg="add">
        <pc:chgData name="Federico De Mita" userId="6ce638df-d46f-4fb8-b9fa-d85fcdec2cd5" providerId="ADAL" clId="{08362040-18E5-4911-871A-90A5BB37375A}" dt="2025-09-29T19:33:45.408" v="4154"/>
        <pc:sldMkLst>
          <pc:docMk/>
          <pc:sldMk cId="0" sldId="414"/>
        </pc:sldMkLst>
      </pc:sldChg>
      <pc:sldChg chg="add">
        <pc:chgData name="Federico De Mita" userId="6ce638df-d46f-4fb8-b9fa-d85fcdec2cd5" providerId="ADAL" clId="{08362040-18E5-4911-871A-90A5BB37375A}" dt="2025-09-29T19:33:45.408" v="4154"/>
        <pc:sldMkLst>
          <pc:docMk/>
          <pc:sldMk cId="0" sldId="415"/>
        </pc:sldMkLst>
      </pc:sldChg>
      <pc:sldChg chg="modSp add mod">
        <pc:chgData name="Federico De Mita" userId="6ce638df-d46f-4fb8-b9fa-d85fcdec2cd5" providerId="ADAL" clId="{08362040-18E5-4911-871A-90A5BB37375A}" dt="2025-09-29T19:37:54.721" v="4185" actId="20577"/>
        <pc:sldMkLst>
          <pc:docMk/>
          <pc:sldMk cId="627834596" sldId="416"/>
        </pc:sldMkLst>
        <pc:spChg chg="mod">
          <ac:chgData name="Federico De Mita" userId="6ce638df-d46f-4fb8-b9fa-d85fcdec2cd5" providerId="ADAL" clId="{08362040-18E5-4911-871A-90A5BB37375A}" dt="2025-09-29T19:37:54.721" v="4185" actId="20577"/>
          <ac:spMkLst>
            <pc:docMk/>
            <pc:sldMk cId="627834596" sldId="416"/>
            <ac:spMk id="2" creationId="{99F47672-3CC8-A3D9-5404-84F2B78B6280}"/>
          </ac:spMkLst>
        </pc:spChg>
      </pc:sldChg>
      <pc:sldChg chg="add">
        <pc:chgData name="Federico De Mita" userId="6ce638df-d46f-4fb8-b9fa-d85fcdec2cd5" providerId="ADAL" clId="{08362040-18E5-4911-871A-90A5BB37375A}" dt="2025-09-29T19:37:27.061" v="4156"/>
        <pc:sldMkLst>
          <pc:docMk/>
          <pc:sldMk cId="1539978603" sldId="417"/>
        </pc:sldMkLst>
      </pc:sldChg>
      <pc:sldChg chg="add">
        <pc:chgData name="Federico De Mita" userId="6ce638df-d46f-4fb8-b9fa-d85fcdec2cd5" providerId="ADAL" clId="{08362040-18E5-4911-871A-90A5BB37375A}" dt="2025-09-29T19:37:27.061" v="4156"/>
        <pc:sldMkLst>
          <pc:docMk/>
          <pc:sldMk cId="740259435" sldId="418"/>
        </pc:sldMkLst>
      </pc:sldChg>
      <pc:sldChg chg="add">
        <pc:chgData name="Federico De Mita" userId="6ce638df-d46f-4fb8-b9fa-d85fcdec2cd5" providerId="ADAL" clId="{08362040-18E5-4911-871A-90A5BB37375A}" dt="2025-09-29T19:37:27.061" v="4156"/>
        <pc:sldMkLst>
          <pc:docMk/>
          <pc:sldMk cId="284776322" sldId="419"/>
        </pc:sldMkLst>
      </pc:sldChg>
      <pc:sldChg chg="add">
        <pc:chgData name="Federico De Mita" userId="6ce638df-d46f-4fb8-b9fa-d85fcdec2cd5" providerId="ADAL" clId="{08362040-18E5-4911-871A-90A5BB37375A}" dt="2025-09-29T19:37:27.061" v="4156"/>
        <pc:sldMkLst>
          <pc:docMk/>
          <pc:sldMk cId="3196838758" sldId="420"/>
        </pc:sldMkLst>
      </pc:sldChg>
      <pc:sldChg chg="add ord">
        <pc:chgData name="Federico De Mita" userId="6ce638df-d46f-4fb8-b9fa-d85fcdec2cd5" providerId="ADAL" clId="{08362040-18E5-4911-871A-90A5BB37375A}" dt="2025-09-29T19:38:27.261" v="4189"/>
        <pc:sldMkLst>
          <pc:docMk/>
          <pc:sldMk cId="2502967194" sldId="421"/>
        </pc:sldMkLst>
      </pc:sldChg>
      <pc:sldChg chg="add">
        <pc:chgData name="Federico De Mita" userId="6ce638df-d46f-4fb8-b9fa-d85fcdec2cd5" providerId="ADAL" clId="{08362040-18E5-4911-871A-90A5BB37375A}" dt="2025-09-29T19:39:10.575" v="4190"/>
        <pc:sldMkLst>
          <pc:docMk/>
          <pc:sldMk cId="1493159916" sldId="422"/>
        </pc:sldMkLst>
      </pc:sldChg>
      <pc:sldChg chg="add">
        <pc:chgData name="Federico De Mita" userId="6ce638df-d46f-4fb8-b9fa-d85fcdec2cd5" providerId="ADAL" clId="{08362040-18E5-4911-871A-90A5BB37375A}" dt="2025-09-29T19:39:10.575" v="4190"/>
        <pc:sldMkLst>
          <pc:docMk/>
          <pc:sldMk cId="2905692563" sldId="423"/>
        </pc:sldMkLst>
      </pc:sldChg>
      <pc:sldChg chg="add">
        <pc:chgData name="Federico De Mita" userId="6ce638df-d46f-4fb8-b9fa-d85fcdec2cd5" providerId="ADAL" clId="{08362040-18E5-4911-871A-90A5BB37375A}" dt="2025-09-29T19:39:10.575" v="4190"/>
        <pc:sldMkLst>
          <pc:docMk/>
          <pc:sldMk cId="2741858154" sldId="424"/>
        </pc:sldMkLst>
      </pc:sldChg>
      <pc:sldChg chg="add">
        <pc:chgData name="Federico De Mita" userId="6ce638df-d46f-4fb8-b9fa-d85fcdec2cd5" providerId="ADAL" clId="{08362040-18E5-4911-871A-90A5BB37375A}" dt="2025-09-29T19:39:10.575" v="4190"/>
        <pc:sldMkLst>
          <pc:docMk/>
          <pc:sldMk cId="2444048905" sldId="425"/>
        </pc:sldMkLst>
      </pc:sldChg>
      <pc:sldChg chg="add">
        <pc:chgData name="Federico De Mita" userId="6ce638df-d46f-4fb8-b9fa-d85fcdec2cd5" providerId="ADAL" clId="{08362040-18E5-4911-871A-90A5BB37375A}" dt="2025-09-29T19:39:10.575" v="4190"/>
        <pc:sldMkLst>
          <pc:docMk/>
          <pc:sldMk cId="2904908516" sldId="426"/>
        </pc:sldMkLst>
      </pc:sldChg>
      <pc:sldChg chg="add">
        <pc:chgData name="Federico De Mita" userId="6ce638df-d46f-4fb8-b9fa-d85fcdec2cd5" providerId="ADAL" clId="{08362040-18E5-4911-871A-90A5BB37375A}" dt="2025-09-29T19:39:10.575" v="4190"/>
        <pc:sldMkLst>
          <pc:docMk/>
          <pc:sldMk cId="1319923406" sldId="427"/>
        </pc:sldMkLst>
      </pc:sldChg>
      <pc:sldChg chg="add">
        <pc:chgData name="Federico De Mita" userId="6ce638df-d46f-4fb8-b9fa-d85fcdec2cd5" providerId="ADAL" clId="{08362040-18E5-4911-871A-90A5BB37375A}" dt="2025-09-29T19:39:10.575" v="4190"/>
        <pc:sldMkLst>
          <pc:docMk/>
          <pc:sldMk cId="273071422" sldId="428"/>
        </pc:sldMkLst>
      </pc:sldChg>
      <pc:sldChg chg="add ord">
        <pc:chgData name="Federico De Mita" userId="6ce638df-d46f-4fb8-b9fa-d85fcdec2cd5" providerId="ADAL" clId="{08362040-18E5-4911-871A-90A5BB37375A}" dt="2025-09-29T19:39:45.916" v="4198"/>
        <pc:sldMkLst>
          <pc:docMk/>
          <pc:sldMk cId="3261623058" sldId="42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537BE-B356-41C9-A0B5-91FC87644946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F9931F-0A89-494D-9339-99B33560FDE8}" type="pres">
      <dgm:prSet presAssocID="{281537BE-B356-41C9-A0B5-91FC87644946}" presName="Name0" presStyleCnt="0">
        <dgm:presLayoutVars>
          <dgm:animLvl val="lvl"/>
          <dgm:resizeHandles val="exact"/>
        </dgm:presLayoutVars>
      </dgm:prSet>
      <dgm:spPr/>
    </dgm:pt>
  </dgm:ptLst>
  <dgm:cxnLst>
    <dgm:cxn modelId="{43D61458-93BF-492A-9403-173002991DCC}" type="presOf" srcId="{281537BE-B356-41C9-A0B5-91FC87644946}" destId="{07F9931F-0A89-494D-9339-99B33560FDE8}" srcOrd="0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29.09.2025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178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196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86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AD0A-5D7D-1763-4E05-F66EE8F2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FE1354E-A124-4572-DEC7-4B985B64E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262AE43-A089-39DD-C471-70629DEE6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73B16E-77EB-A798-3CA8-03DBDCE79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5642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D3A220A5-634B-AB5A-19A9-B250BDA16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8d85418f7_0_19:notes">
            <a:extLst>
              <a:ext uri="{FF2B5EF4-FFF2-40B4-BE49-F238E27FC236}">
                <a16:creationId xmlns:a16="http://schemas.microsoft.com/office/drawing/2014/main" id="{403AA635-5C15-D8EC-4CF0-D7FFA5EBF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288d85418f7_0_19:notes">
            <a:extLst>
              <a:ext uri="{FF2B5EF4-FFF2-40B4-BE49-F238E27FC236}">
                <a16:creationId xmlns:a16="http://schemas.microsoft.com/office/drawing/2014/main" id="{1544D70C-4854-1F5E-E077-1D575FF5DB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2433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136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7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338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52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558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20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10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586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21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582E-7652-4336-8F82-B8F78DEBE1E6}" type="datetime1">
              <a:rPr lang="en-GB" smtClean="0"/>
              <a:t>29/09/2025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912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00E-89DB-4D21-B66A-B5E24FA59FB2}" type="datetime1">
              <a:rPr lang="en-GB" smtClean="0"/>
              <a:t>29/09/2025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215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1ADF-B4BE-8726-B753-8F91963F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73FFF-440E-5D4A-B8AB-8A2F50FFC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6B4D9-F14E-62E8-F960-5E150DBF2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532D4-B116-D4F6-92F8-B16ED5AF4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27DB4-B74F-6E42-72F1-87A0D80E3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4B271-1A98-C926-08B7-C8887781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A2A92-ADC9-77D2-2E09-E0DECB3E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8E132-0D7F-E665-120A-F72157AF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23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50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91" r:id="rId19"/>
    <p:sldLayoutId id="2147483692" r:id="rId20"/>
    <p:sldLayoutId id="2147483693" r:id="rId21"/>
    <p:sldLayoutId id="2147483694" r:id="rId22"/>
    <p:sldLayoutId id="2147483695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ab.com/en-ca/news/2023/11/ssab-zero-used-in-ge-vernova-onshore-wind-towers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0010-025-00887-y" TargetMode="External"/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4.png"/><Relationship Id="rId4" Type="http://schemas.openxmlformats.org/officeDocument/2006/relationships/image" Target="../media/image6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ibd.com/document/89867193/REPOWER-MM92-uk" TargetMode="External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1.xml"/><Relationship Id="rId4" Type="http://schemas.openxmlformats.org/officeDocument/2006/relationships/slide" Target="slide1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ibd.com/document/89867193/REPOWER-MM92-uk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" Target="slide16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" Target="slide166.xm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israel-alma.org/wp-content/uploads/2024/12/Syria-30-Dec-2024-1024x673.png" TargetMode="External"/><Relationship Id="rId7" Type="http://schemas.openxmlformats.org/officeDocument/2006/relationships/hyperlink" Target="https://www.nordex-online.com/en/turkey/" TargetMode="External"/><Relationship Id="rId2" Type="http://schemas.openxmlformats.org/officeDocument/2006/relationships/hyperlink" Target="https://www.aljazeera.com/wp-content/uploads/2024/12/Interactive_Syria-control-map_December-3_0600GMT_2024-1733208359.jpg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enercon.de/en/turbines/e-160-ep5" TargetMode="External"/><Relationship Id="rId5" Type="http://schemas.openxmlformats.org/officeDocument/2006/relationships/hyperlink" Target="https://www.siemensgamesa.com/global/en/home/products-and-services/onshore/wind-turbine-sg-5-0-145.html" TargetMode="External"/><Relationship Id="rId4" Type="http://schemas.openxmlformats.org/officeDocument/2006/relationships/hyperlink" Target="http://www.lib.utexas.edu/maps/atlas_middle_east/syria_map.jp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maps.google.com/" TargetMode="External"/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67098142/figure/fig11/AS:11431281113021056@1673668616739/Weak-soil-replacement-process.png" TargetMode="External"/><Relationship Id="rId2" Type="http://schemas.openxmlformats.org/officeDocument/2006/relationships/hyperlink" Target="http://www.steelwindtower.com/onshore-wind-tower-foundation-types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soilgrids.org/" TargetMode="External"/><Relationship Id="rId5" Type="http://schemas.openxmlformats.org/officeDocument/2006/relationships/hyperlink" Target="https://www.scribd.com/document/652447793/%D9%87%D9%86%D8%AF%D8%B3%D8%A9-%D8%A7%D9%84%D8%A7%D8%B3%D8%A7%D8%B3%D8%A7%D8%AA" TargetMode="External"/><Relationship Id="rId4" Type="http://schemas.openxmlformats.org/officeDocument/2006/relationships/hyperlink" Target="https://kawngroup.com/wind-farm-designing/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vernova.com/wind-power/onshore-wind/3mw-platform" TargetMode="External"/><Relationship Id="rId7" Type="http://schemas.openxmlformats.org/officeDocument/2006/relationships/hyperlink" Target="file:///C:\Users\Girish%20Padalkar\Downloads\Topology-of-DFIG-based-wind-energy-conversion-technology.png" TargetMode="External"/><Relationship Id="rId2" Type="http://schemas.openxmlformats.org/officeDocument/2006/relationships/hyperlink" Target="https://www.siemensgamesa.com/global/en/home/products-and-services/onshore.html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es.copernicus.org/articles/7/387/2022/" TargetMode="External"/><Relationship Id="rId5" Type="http://schemas.openxmlformats.org/officeDocument/2006/relationships/hyperlink" Target="https://www.irena.org/Energy-Transition/Technology/Wind-energy" TargetMode="External"/><Relationship Id="rId4" Type="http://schemas.openxmlformats.org/officeDocument/2006/relationships/hyperlink" Target="https://www.nordexonline.com/en/product/platforms/#delta4000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antec-group.com/wp-content/uploads/2021/12/Catalogo-Wind-2022.pdf" TargetMode="External"/><Relationship Id="rId7" Type="http://schemas.openxmlformats.org/officeDocument/2006/relationships/hyperlink" Target="https://www.flender.com/en/branchesAndApplications/winergy#:~:text=Two%20powerful%20brands%20%2D%20one%20company,wind%20for%20a%20better%20future" TargetMode="External"/><Relationship Id="rId2" Type="http://schemas.openxmlformats.org/officeDocument/2006/relationships/hyperlink" Target="https://www.twiflex.com/en/newsroom/2016/02/is-caliper-brake-solutions-for-wind-turbines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zf.com/products/en/wind/home/wind.html#:~:text=Empowering%20a%20Sustainable%20Future%20Together&amp;text=ZF%20Wind%20Power%20develops%2C%20together,future%20together%20with%20our%20partners" TargetMode="External"/><Relationship Id="rId5" Type="http://schemas.openxmlformats.org/officeDocument/2006/relationships/hyperlink" Target="https://www.ktr.com/de/en/products/brake-systems/" TargetMode="External"/><Relationship Id="rId4" Type="http://schemas.openxmlformats.org/officeDocument/2006/relationships/hyperlink" Target="https://www.windsourcing.com/en/spare-parts-and-repair-material/brakes/brake-calipers/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72/1529216" TargetMode="External"/><Relationship Id="rId2" Type="http://schemas.openxmlformats.org/officeDocument/2006/relationships/slide" Target="slide149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15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silent.de/en/load-flow-analysis.html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im-bakhtyar/Optimus-Syria-WEC/tree/main/3_Presentation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treaties.un.org/doc/source/RecentTexts/11_B_33E.pdf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nercon.de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png"/><Relationship Id="rId5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4.png"/><Relationship Id="rId5" Type="http://schemas.openxmlformats.org/officeDocument/2006/relationships/image" Target="../media/image4.png"/><Relationship Id="rId4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f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windpowermonthly.com/article/1844915/iberdrola-awarded-200mw-german-forest-manager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windpowermonthly.com/article/1844915/iberdrola-awarded-200mw-german-forest-manager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5" Type="http://schemas.openxmlformats.org/officeDocument/2006/relationships/hyperlink" Target="ms-photos:spareprocess-viewer" TargetMode="External"/><Relationship Id="rId4" Type="http://schemas.openxmlformats.org/officeDocument/2006/relationships/hyperlink" Target="2nd_Presentation_Images/Topology-of-DFIG-based-wind-energy-conversion-technology.png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11BC7-F39E-A308-B5E5-1FF36C983C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3491" y="4471684"/>
            <a:ext cx="4245018" cy="1646695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1st week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presentation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38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Transportation strategies</a:t>
            </a: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444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Option 1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Ship by sea to Latakia  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Inland route through government controlled Hama and Homs  </a:t>
            </a:r>
          </a:p>
          <a:p>
            <a:pPr marL="0" indent="0">
              <a:buNone/>
            </a:pPr>
            <a:r>
              <a:rPr lang="en-US" dirty="0"/>
              <a:t>Legal, secure, and logistically sound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Option 2 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Land crossing via Turkey area of Bab al-Hawa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Only small parts if unavoidable  </a:t>
            </a:r>
          </a:p>
          <a:p>
            <a:pPr marL="0" indent="0">
              <a:buNone/>
            </a:pPr>
            <a:r>
              <a:rPr lang="en-US" dirty="0"/>
              <a:t>Risk of delay, attack, or seizure by armed groups</a:t>
            </a: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Bakhtyar</a:t>
            </a:r>
            <a:r>
              <a:rPr lang="en-GB" dirty="0"/>
              <a:t> Karim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29/09/2025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10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46189-2399-4643-FAF4-410D3F23F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8"/>
          <a:stretch/>
        </p:blipFill>
        <p:spPr>
          <a:xfrm>
            <a:off x="6932645" y="1316553"/>
            <a:ext cx="5090006" cy="5053985"/>
          </a:xfrm>
          <a:prstGeom prst="rect">
            <a:avLst/>
          </a:prstGeom>
        </p:spPr>
      </p:pic>
      <p:sp>
        <p:nvSpPr>
          <p:cNvPr id="8" name="Textfeld 10">
            <a:extLst>
              <a:ext uri="{FF2B5EF4-FFF2-40B4-BE49-F238E27FC236}">
                <a16:creationId xmlns:a16="http://schemas.microsoft.com/office/drawing/2014/main" id="{0B2D5E56-84F6-0A98-D9AE-5000C509F21C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7639694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71" y="5603181"/>
            <a:ext cx="9144000" cy="341632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A4AC7A4-6DD7-083B-CD3B-8E2553F1C4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1120" b="21120"/>
          <a:stretch>
            <a:fillRect/>
          </a:stretch>
        </p:blipFill>
        <p:spPr>
          <a:xfrm>
            <a:off x="0" y="0"/>
            <a:ext cx="12191999" cy="4559818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AA19083-2C4D-1B10-35D6-19F3AEC07B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9ADBF9-D89E-1537-40E7-7529BC4486A6}"/>
              </a:ext>
            </a:extLst>
          </p:cNvPr>
          <p:cNvSpPr txBox="1"/>
          <p:nvPr/>
        </p:nvSpPr>
        <p:spPr>
          <a:xfrm>
            <a:off x="7948378" y="4559818"/>
            <a:ext cx="4247613" cy="235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SSAB Zero™ Used in GE </a:t>
            </a:r>
            <a:r>
              <a:rPr lang="en-GB" sz="9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Vernova</a:t>
            </a:r>
            <a:r>
              <a:rPr lang="en-GB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Onshore Wind Towers - SSAB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917003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Presentation: Rotor Bearing System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0326"/>
            <a:ext cx="9144000" cy="1504435"/>
          </a:xfrm>
        </p:spPr>
        <p:txBody>
          <a:bodyPr>
            <a:normAutofit/>
          </a:bodyPr>
          <a:lstStyle/>
          <a:p>
            <a:r>
              <a:rPr lang="it-IT" sz="2000" dirty="0"/>
              <a:t>Week number : 02</a:t>
            </a:r>
          </a:p>
          <a:p>
            <a:r>
              <a:rPr lang="it-IT" sz="2000" dirty="0"/>
              <a:t>Date: 30/09/2025</a:t>
            </a:r>
          </a:p>
          <a:p>
            <a:r>
              <a:rPr lang="it-IT" sz="2000" dirty="0"/>
              <a:t>Supervisor: Prof. Quell </a:t>
            </a:r>
          </a:p>
          <a:p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973232" y="4836386"/>
            <a:ext cx="995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Group members: Divyesh Mistry,  Venkata Sreekanth .K , Sreehari Padachery, Jill Sadariya </a:t>
            </a:r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101</a:t>
            </a:fld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47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5EB99-6628-8512-E0F7-8698B5A7F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34FF4A8-866A-4C41-D0DD-586FC37BBD62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A876821-969E-EA50-2376-2EC1FB54C6E8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3C438041-5C64-70E5-565C-55C0CEE8A2A9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312575-08B1-C1C2-B8F2-2BF0A36151F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751B054-3A47-2CA5-4266-A9D3B81C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</a:t>
            </a:fld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4D18A7-1CB9-15E1-8E4B-CE724B61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bearing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7344DB-24E0-1083-1D79-758D02C1CE0C}"/>
              </a:ext>
            </a:extLst>
          </p:cNvPr>
          <p:cNvCxnSpPr/>
          <p:nvPr/>
        </p:nvCxnSpPr>
        <p:spPr>
          <a:xfrm>
            <a:off x="342900" y="1176770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AAC694-9388-B04B-7725-F874143024A9}"/>
              </a:ext>
            </a:extLst>
          </p:cNvPr>
          <p:cNvSpPr txBox="1"/>
          <p:nvPr/>
        </p:nvSpPr>
        <p:spPr>
          <a:xfrm>
            <a:off x="484418" y="1613754"/>
            <a:ext cx="10918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bearing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type of plain bearing that supports a rotating shaft and allows it to turn smoothly with minimal friction.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part of the shaft that rests inside the bearing is called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why it’s named a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bearing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doesn’t use rolling elements (like balls or rollers); instead, it works on sliding contact.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Typically, a thin film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lubricant (oil or sometimes air)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separates the shaft from the bearing surface, preventing direct metal-to-metal contact.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load from the shaft is distributed over the surface of the bearing, making it suitable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heavy loads and high-speed applications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16865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2FF5E-52AD-95A2-AC70-D0D22AB76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DF298AF-DB79-96FD-0D38-D9864103E22C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10B0570-814A-1F02-82AB-6CD26BA1004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6E9A07E0-1052-DCFD-B9A4-99411F11485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AE52189-0D58-C313-1198-452D630BEA0D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A26178A-8CE9-E728-8069-8790A031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103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508BE4-0D58-D636-6C89-589E9B82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908279" cy="65282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Journal bearing over Roller bearing ?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AC2A0D-5072-C3B2-4E86-2C04332AFE21}"/>
              </a:ext>
            </a:extLst>
          </p:cNvPr>
          <p:cNvCxnSpPr/>
          <p:nvPr/>
        </p:nvCxnSpPr>
        <p:spPr>
          <a:xfrm>
            <a:off x="484418" y="1176770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4308F6-DD8A-0256-6EB0-7ECDB9F829BD}"/>
              </a:ext>
            </a:extLst>
          </p:cNvPr>
          <p:cNvGraphicFramePr>
            <a:graphicFrameLocks noGrp="1"/>
          </p:cNvGraphicFramePr>
          <p:nvPr/>
        </p:nvGraphicFramePr>
        <p:xfrm>
          <a:off x="484417" y="1355395"/>
          <a:ext cx="10515600" cy="48987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070248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3075367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4733002"/>
                    </a:ext>
                  </a:extLst>
                </a:gridCol>
              </a:tblGrid>
              <a:tr h="35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Roller Bearings (Case-1)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Bearings (Case-2)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261777"/>
                  </a:ext>
                </a:extLst>
              </a:tr>
              <a:tr h="35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High-speed shaft vibrations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vibrations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vibrations (better damping)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1492"/>
                  </a:ext>
                </a:extLst>
              </a:tr>
              <a:tr h="6127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Gear tooth forces (sub-rated speeds)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gear forces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gear forces (fluid film effect)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651798"/>
                  </a:ext>
                </a:extLst>
              </a:tr>
              <a:tr h="6127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Gear reliability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 reliability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of reduced reliability (higher stresses)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240101"/>
                  </a:ext>
                </a:extLst>
              </a:tr>
              <a:tr h="35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Bearing life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(fatigue failures)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Theoretically infinite life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985199"/>
                  </a:ext>
                </a:extLst>
              </a:tr>
              <a:tr h="6127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capacity (same dimensions)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load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dynamic &amp; static load capacity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56271"/>
                  </a:ext>
                </a:extLst>
              </a:tr>
              <a:tr h="6127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&amp; 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 for 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shafts &gt; 2 meters).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Manufacture</a:t>
                      </a:r>
                    </a:p>
                    <a:p>
                      <a:pPr>
                        <a:buNone/>
                      </a:pPr>
                      <a:endParaRPr lang="en-US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805345"/>
                  </a:ext>
                </a:extLst>
              </a:tr>
              <a:tr h="35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179318"/>
                  </a:ext>
                </a:extLst>
              </a:tr>
              <a:tr h="8753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Life and Reliability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 fail due to surface fatigue, </a:t>
                      </a:r>
                      <a:r>
                        <a:rPr lang="en-US" b="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micropitting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grease limitations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proper lubrication, journal bearings can last decades</a:t>
                      </a:r>
                      <a:r>
                        <a:rPr lang="en-US" dirty="0"/>
                        <a:t>.</a:t>
                      </a:r>
                      <a:endParaRPr lang="en-US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5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269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D934-8040-5E59-0C82-C5AAC0AB2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E97647E8-A930-37E5-3CF1-5BE84186958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75D69A0-8A07-43FB-3A79-9146BCEBADB5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266A36C-5F0C-16CE-FDC1-76923ACDF5C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014371-C511-E77C-E0C7-326F43916AFB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B268C2-C784-095D-489D-458102E9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</a:t>
            </a:fld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0ED114-53C0-D092-DFC8-F8CE74AC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Journal bearing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815B24-5F53-036B-9366-72DCFCB5E6A3}"/>
              </a:ext>
            </a:extLst>
          </p:cNvPr>
          <p:cNvCxnSpPr/>
          <p:nvPr/>
        </p:nvCxnSpPr>
        <p:spPr>
          <a:xfrm>
            <a:off x="342900" y="1176770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E0FC43-127F-5337-6CAF-4B1A904193F1}"/>
              </a:ext>
            </a:extLst>
          </p:cNvPr>
          <p:cNvSpPr txBox="1"/>
          <p:nvPr/>
        </p:nvSpPr>
        <p:spPr>
          <a:xfrm>
            <a:off x="501635" y="1542910"/>
            <a:ext cx="9311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Lubrication Principle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Hydrodynamic Journal Bearing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Hydrostatic Journal Bearing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Lubricated Bearing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A5041-0355-36E7-5A55-7596187AA2CF}"/>
              </a:ext>
            </a:extLst>
          </p:cNvPr>
          <p:cNvSpPr txBox="1"/>
          <p:nvPr/>
        </p:nvSpPr>
        <p:spPr>
          <a:xfrm>
            <a:off x="5678129" y="1503900"/>
            <a:ext cx="84065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Based on Bearing Surface Geometry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 (Sleeve) Bearing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Lobed Bearings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Tilting Pad (Pivoted Pad) Bearing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D7085F-A7E2-9ED8-95F7-7FCBE031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6047"/>
            <a:ext cx="11218984" cy="2635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13123F-927E-83BA-ED38-B262F199A37E}"/>
              </a:ext>
            </a:extLst>
          </p:cNvPr>
          <p:cNvSpPr txBox="1"/>
          <p:nvPr/>
        </p:nvSpPr>
        <p:spPr>
          <a:xfrm>
            <a:off x="185583" y="6050200"/>
            <a:ext cx="889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Hydrodynamic Journal Bearing vs Hydrostatic Journal bearing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142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44DCF-6155-0555-FA14-91CF74526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7A1E9CE-D313-9985-3FB2-E679E86DBED5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98FDA22-4C9B-5A79-8DA5-03BC15F09F2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48F5683-A3F5-0F57-B2C7-B122CF3258F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3F3B6BB-1E7D-36A5-86FF-92AE817FB03D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165CDC-6D8B-F8A5-144F-D98E2EFB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</a:t>
            </a:fld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C3C2D3-E1BC-32D9-A2FC-40F050A5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factors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4EC5C1-1415-904B-5BC1-7BD9A028CA62}"/>
              </a:ext>
            </a:extLst>
          </p:cNvPr>
          <p:cNvCxnSpPr/>
          <p:nvPr/>
        </p:nvCxnSpPr>
        <p:spPr>
          <a:xfrm>
            <a:off x="342900" y="1176770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6937AE-A49A-B3E2-66E0-A1D81CBD12BE}"/>
              </a:ext>
            </a:extLst>
          </p:cNvPr>
          <p:cNvGraphicFramePr>
            <a:graphicFrameLocks noGrp="1"/>
          </p:cNvGraphicFramePr>
          <p:nvPr/>
        </p:nvGraphicFramePr>
        <p:xfrm>
          <a:off x="355558" y="1440490"/>
          <a:ext cx="11476704" cy="446148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381046">
                  <a:extLst>
                    <a:ext uri="{9D8B030D-6E8A-4147-A177-3AD203B41FA5}">
                      <a16:colId xmlns:a16="http://schemas.microsoft.com/office/drawing/2014/main" val="2711282818"/>
                    </a:ext>
                  </a:extLst>
                </a:gridCol>
                <a:gridCol w="3765689">
                  <a:extLst>
                    <a:ext uri="{9D8B030D-6E8A-4147-A177-3AD203B41FA5}">
                      <a16:colId xmlns:a16="http://schemas.microsoft.com/office/drawing/2014/main" val="1413037470"/>
                    </a:ext>
                  </a:extLst>
                </a:gridCol>
                <a:gridCol w="4329969">
                  <a:extLst>
                    <a:ext uri="{9D8B030D-6E8A-4147-A177-3AD203B41FA5}">
                      <a16:colId xmlns:a16="http://schemas.microsoft.com/office/drawing/2014/main" val="253738637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Roller Bearing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Bearing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2177756671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Capex (Capital Cost)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(manufacturing precision, complex design, expensive for large sizes)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(simpler design, cheaper for large shafts)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482429500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Serviceability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replace (standardized sizes, quick maintenance)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complex (requires skilled service, oil system maintenance)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3813080162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Opex (Operating Cost)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(grease replacement, frequent failure risk under heavy load)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(long life with proper lubrication, less frequent replacement)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308527274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High-grade alloy steel (expensive, wear-resistant)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Babbitt, bronze, or white metal lining (cheaper and widely available)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54781348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Transport Limit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by size (large roller bearings are bulky, costly to transport)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Easier to scale (journal bearings can be split type, easier to transport and assemble)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231163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5554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AF005-1BA0-1AF3-B047-53A359AA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072ED8B8-C186-9579-85C6-91537B48BB95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410B122-ACD9-C2A1-2B70-DA3B84B361E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4EE0869-F410-9BFD-7363-65B5332E41A4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197690-45E1-A4BC-967E-1CD6599D07C1}"/>
              </a:ext>
            </a:extLst>
          </p:cNvPr>
          <p:cNvSpPr/>
          <p:nvPr/>
        </p:nvSpPr>
        <p:spPr>
          <a:xfrm>
            <a:off x="-17584" y="6513969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8C7287-3D56-FBD1-DD81-E57E5D6E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1" y="6513969"/>
            <a:ext cx="468073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106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472ABA-905E-56F5-F43F-AA4C0AEE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Types of spherical Journal bearing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4AA62A-FF39-E910-D594-7B7B2DBB7FB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4DD8B8F-2CB5-4C45-9616-4332092D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36"/>
          <a:stretch>
            <a:fillRect/>
          </a:stretch>
        </p:blipFill>
        <p:spPr>
          <a:xfrm>
            <a:off x="484418" y="1401679"/>
            <a:ext cx="3162574" cy="1958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754AC-C94B-0016-CCF3-8510D306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7" t="3099"/>
          <a:stretch>
            <a:fillRect/>
          </a:stretch>
        </p:blipFill>
        <p:spPr>
          <a:xfrm>
            <a:off x="563076" y="3546287"/>
            <a:ext cx="3083916" cy="2558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BE97B0-DE43-8871-B4E6-B764BFFB3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337" y="1381920"/>
            <a:ext cx="3049333" cy="1920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500166-09B5-FC92-4646-EB60DBFA3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024" y="1381920"/>
            <a:ext cx="3401378" cy="19006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E05D65-B9B5-1C76-D6D1-DD6EF2B2ED00}"/>
              </a:ext>
            </a:extLst>
          </p:cNvPr>
          <p:cNvSpPr txBox="1"/>
          <p:nvPr/>
        </p:nvSpPr>
        <p:spPr>
          <a:xfrm>
            <a:off x="10205884" y="6138688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SKF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B9E6D9-7EBE-B14A-1FB1-1BF0ED67C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908" y="3468665"/>
            <a:ext cx="3104966" cy="25681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94BBDD-0014-C062-32C2-C920EA858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2268" y="3350071"/>
            <a:ext cx="3371134" cy="26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844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A556-CCF2-B6FD-755E-F0A50583F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419B4AB-86E4-AE64-23A8-69C01C260F95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1E1C3FC-A47F-5F2B-FA5E-EE3A40745DD0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653479E-13D1-4AE6-D5C4-89DB5CDC198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0FADDAC-D965-9523-A427-510972FB0341}"/>
              </a:ext>
            </a:extLst>
          </p:cNvPr>
          <p:cNvSpPr/>
          <p:nvPr/>
        </p:nvSpPr>
        <p:spPr>
          <a:xfrm>
            <a:off x="-17584" y="6513969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693FAF8-D3B0-6A74-91F5-C73FB614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1" y="6513969"/>
            <a:ext cx="468073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107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C23369-1452-2246-0C08-06D17DA3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1C97D4-3E58-4BA4-A8C3-1BE485D8A832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6C12B8F-7450-789B-5523-9B57E910391E}"/>
              </a:ext>
            </a:extLst>
          </p:cNvPr>
          <p:cNvSpPr txBox="1"/>
          <p:nvPr/>
        </p:nvSpPr>
        <p:spPr>
          <a:xfrm>
            <a:off x="266595" y="1622226"/>
            <a:ext cx="33713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Radial Spherical Plain Bearings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ring rotates inside the outer ring.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mainly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radial loads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(like a journal bearing, but with spherical misalignment capability)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3ACBF2-B2BC-9BA9-61EB-E104BEA292B6}"/>
              </a:ext>
            </a:extLst>
          </p:cNvPr>
          <p:cNvCxnSpPr/>
          <p:nvPr/>
        </p:nvCxnSpPr>
        <p:spPr>
          <a:xfrm>
            <a:off x="3866105" y="1499009"/>
            <a:ext cx="0" cy="299883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69FE7D-4AB2-572F-B844-7EFC6C8C1E3E}"/>
              </a:ext>
            </a:extLst>
          </p:cNvPr>
          <p:cNvCxnSpPr/>
          <p:nvPr/>
        </p:nvCxnSpPr>
        <p:spPr>
          <a:xfrm>
            <a:off x="8214795" y="1499009"/>
            <a:ext cx="0" cy="299883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115A41-1BAD-D580-7E16-6A4182E01CEE}"/>
              </a:ext>
            </a:extLst>
          </p:cNvPr>
          <p:cNvSpPr txBox="1"/>
          <p:nvPr/>
        </p:nvSpPr>
        <p:spPr>
          <a:xfrm>
            <a:off x="3866105" y="1609972"/>
            <a:ext cx="4350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Contact Spherical Plain Bearings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&amp; outer rings designed so that the contact angle carries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radial + axial loads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27ED5-C2BB-1877-7E98-375C8214E28E}"/>
              </a:ext>
            </a:extLst>
          </p:cNvPr>
          <p:cNvSpPr txBox="1"/>
          <p:nvPr/>
        </p:nvSpPr>
        <p:spPr>
          <a:xfrm>
            <a:off x="8310717" y="1609972"/>
            <a:ext cx="3704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Thrust Spherical Plain Bearings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Only designed for </a:t>
            </a:r>
            <a:r>
              <a:rPr lang="en-US" b="1" dirty="0"/>
              <a:t>axial loads</a:t>
            </a:r>
            <a:r>
              <a:rPr lang="en-US" dirty="0"/>
              <a:t> (thrust direction).</a:t>
            </a:r>
          </a:p>
        </p:txBody>
      </p:sp>
    </p:spTree>
    <p:extLst>
      <p:ext uri="{BB962C8B-B14F-4D97-AF65-F5344CB8AC3E}">
        <p14:creationId xmlns:p14="http://schemas.microsoft.com/office/powerpoint/2010/main" val="3918674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1080-252D-CCE7-145F-D3E620BC7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384C299-A60E-80E4-BC48-677C075B43F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B364233-395C-006A-EE66-36B765FBE00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B717391-7BB9-578F-0E68-C3D5101B593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CD9C91-BE7C-0A07-17F6-2FE7D8B727C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92451D6-DFB8-F620-47D3-4DA8024A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10701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108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47570C-579B-A166-AE03-28197808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References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868812-47A1-2FC9-2ADD-DB006AFCE18B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BC1BB-4C7A-2ED6-184A-8D2C2BC17297}"/>
              </a:ext>
            </a:extLst>
          </p:cNvPr>
          <p:cNvSpPr txBox="1">
            <a:spLocks/>
          </p:cNvSpPr>
          <p:nvPr/>
        </p:nvSpPr>
        <p:spPr>
          <a:xfrm>
            <a:off x="242209" y="1306893"/>
            <a:ext cx="11703402" cy="5271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+mj-lt"/>
              <a:buAutoNum type="arabicPeriod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Decker, T., Jacobs, G., Röder, J.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Experimental study on the condition monitoring of planetary journal bearings in wind turbine gearboxes using the surface acoustic wave method.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Forsch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Ingenieurwes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112 (2025).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https://doi.org/10.1007/s10010-025-00887-y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Sajid, Z. (n.d.). Tilting pad. Scribd. https://www.scribd.com/document/417450883/Tilting-Pad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Peter Quell Lecture Notes.</a:t>
            </a:r>
            <a:endParaRPr kumimoji="0" lang="en-IN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2526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14D7-9DD3-D9CB-C0DB-42B9B1BAD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38D6822-7B53-BF3A-9D90-0D9C087D0D2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CA3C541-C5EF-CB1B-CDB4-41F47CFF910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EBBF2306-6C6F-42A8-BDEF-D3054115E53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CCC2319-5C15-710F-9F21-17904ABE1EB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365CDF-E0D1-26BD-ED60-F8E18B72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48408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109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E7D993-C9C8-1FC2-AD4D-73212A12C4E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0C96CB-22B9-312F-EDFB-7341ECFA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0878" y="893906"/>
            <a:ext cx="14717390" cy="57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5670-F198-5996-3B49-86F9B529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 Analysis of </a:t>
            </a:r>
            <a:r>
              <a:rPr lang="it-IT" dirty="0" err="1"/>
              <a:t>rotor</a:t>
            </a:r>
            <a:r>
              <a:rPr lang="it-IT" dirty="0"/>
              <a:t> </a:t>
            </a:r>
            <a:r>
              <a:rPr lang="it-IT" dirty="0" err="1"/>
              <a:t>diameter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</a:t>
            </a:r>
            <a:endParaRPr lang="en-GB" dirty="0"/>
          </a:p>
        </p:txBody>
      </p:sp>
      <p:pic>
        <p:nvPicPr>
          <p:cNvPr id="10" name="Content Placeholder 9" descr="A graph with blue dots&#10;&#10;AI-generated content may be incorrect.">
            <a:extLst>
              <a:ext uri="{FF2B5EF4-FFF2-40B4-BE49-F238E27FC236}">
                <a16:creationId xmlns:a16="http://schemas.microsoft.com/office/drawing/2014/main" id="{41016240-D3E3-3559-7FF4-CDDFA8240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7" y="1535113"/>
            <a:ext cx="6527005" cy="43513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76CEF-CBAE-68D0-3A47-D15D28129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72E65-8AC3-58A1-6815-634DEC361A2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1547C-CCAC-30F9-56F8-E9CB7B793C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E1B7F-93B8-B771-1946-389B98A6B2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E7AC71-8C73-49B0-3BD3-4B66C02308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it-IT" dirty="0"/>
              <a:t>[4]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330A76-1DB5-003F-0C82-DD103ED3531C}"/>
                  </a:ext>
                </a:extLst>
              </p:cNvPr>
              <p:cNvSpPr txBox="1"/>
              <p:nvPr/>
            </p:nvSpPr>
            <p:spPr>
              <a:xfrm>
                <a:off x="6292735" y="2241619"/>
                <a:ext cx="10224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450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330A76-1DB5-003F-0C82-DD103ED3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35" y="2241619"/>
                <a:ext cx="1022466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1F972B-50DB-3DA9-C1FC-0B4A0A61805C}"/>
                  </a:ext>
                </a:extLst>
              </p:cNvPr>
              <p:cNvSpPr txBox="1"/>
              <p:nvPr/>
            </p:nvSpPr>
            <p:spPr>
              <a:xfrm>
                <a:off x="8224059" y="2820350"/>
                <a:ext cx="1022466" cy="281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200" dirty="0">
                  <a:latin typeface="Aptos Display (Headings)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1F972B-50DB-3DA9-C1FC-0B4A0A618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059" y="2820350"/>
                <a:ext cx="1022466" cy="281167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268E5C-DC0C-B284-6948-8A7CCB3E2CCB}"/>
                  </a:ext>
                </a:extLst>
              </p:cNvPr>
              <p:cNvSpPr txBox="1"/>
              <p:nvPr/>
            </p:nvSpPr>
            <p:spPr>
              <a:xfrm>
                <a:off x="7391085" y="2255519"/>
                <a:ext cx="10224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350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268E5C-DC0C-B284-6948-8A7CCB3E2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085" y="2255519"/>
                <a:ext cx="1022466" cy="276999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81104C4-7496-DE10-1C63-71D4F51EAB3E}"/>
              </a:ext>
            </a:extLst>
          </p:cNvPr>
          <p:cNvSpPr txBox="1"/>
          <p:nvPr/>
        </p:nvSpPr>
        <p:spPr>
          <a:xfrm>
            <a:off x="3158836" y="5968538"/>
            <a:ext cx="5596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err="1"/>
              <a:t>Rated</a:t>
            </a:r>
            <a:r>
              <a:rPr lang="it-IT" sz="1200" dirty="0"/>
              <a:t> power – </a:t>
            </a:r>
            <a:r>
              <a:rPr lang="it-IT" sz="1200" dirty="0" err="1"/>
              <a:t>rotor</a:t>
            </a:r>
            <a:r>
              <a:rPr lang="it-IT" sz="1200" dirty="0"/>
              <a:t> </a:t>
            </a:r>
            <a:r>
              <a:rPr lang="it-IT" sz="1200" dirty="0" err="1"/>
              <a:t>diameter</a:t>
            </a:r>
            <a:r>
              <a:rPr lang="it-IT" sz="1200" dirty="0"/>
              <a:t> curve for wind </a:t>
            </a:r>
            <a:r>
              <a:rPr lang="it-IT" sz="1200" dirty="0" err="1"/>
              <a:t>turbines</a:t>
            </a:r>
            <a:r>
              <a:rPr lang="it-IT" sz="1200" dirty="0"/>
              <a:t> in </a:t>
            </a:r>
            <a:r>
              <a:rPr lang="it-IT" sz="1200" dirty="0" err="1"/>
              <a:t>turkey</a:t>
            </a:r>
            <a:r>
              <a:rPr lang="it-IT" sz="1200" dirty="0"/>
              <a:t> [4]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575951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BC532-C9CF-DD05-EC14-FD41E02C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CF5B1E85-F46E-3692-14E8-171B89C79FCC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7593A25-573C-049C-0C24-138BEBFAB35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42C5B2A0-824E-7061-3C19-7B2058AB396E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998940F-4FAE-63C0-5DB7-36C935122E3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E6DB81-73A0-08AD-1545-650DB946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fld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71CE7-3ED6-C9E7-3720-A0558870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C9DED4-7FB9-DA60-C408-548206966C7C}"/>
              </a:ext>
            </a:extLst>
          </p:cNvPr>
          <p:cNvCxnSpPr/>
          <p:nvPr/>
        </p:nvCxnSpPr>
        <p:spPr>
          <a:xfrm>
            <a:off x="342900" y="1176770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F4C040-7F43-4427-55CF-0A729A713112}"/>
              </a:ext>
            </a:extLst>
          </p:cNvPr>
          <p:cNvSpPr txBox="1"/>
          <p:nvPr/>
        </p:nvSpPr>
        <p:spPr>
          <a:xfrm>
            <a:off x="-196645" y="2437732"/>
            <a:ext cx="11012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detailed discussion with Professor </a:t>
            </a:r>
          </a:p>
        </p:txBody>
      </p:sp>
    </p:spTree>
    <p:extLst>
      <p:ext uri="{BB962C8B-B14F-4D97-AF65-F5344CB8AC3E}">
        <p14:creationId xmlns:p14="http://schemas.microsoft.com/office/powerpoint/2010/main" val="28619188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DB1C5-CFCF-5BFE-0B9C-507A00235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D04018B-FD39-D0AF-8B56-C2ED206BE59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9F70623-FD03-9F6C-C7BE-E6D50EB91958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EAD40AED-9F39-5473-691D-F0F29433C63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087244-F007-671A-7F18-89EBAD789372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042EBB5-4D90-704C-9B77-4DAC15BF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111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429DAB-8D18-0C2C-7EEC-27F5391C9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Multi-Body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MBS)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8811C9-DEAC-C9D3-2093-8D9E98E3362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221FBD-6106-93AD-0CC5-DE543478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26"/>
          <a:stretch>
            <a:fillRect/>
          </a:stretch>
        </p:blipFill>
        <p:spPr>
          <a:xfrm>
            <a:off x="849251" y="2103638"/>
            <a:ext cx="9434249" cy="3944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3D57B-09C8-02E5-6195-88D69D0F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540" t="90041" r="2185" b="1220"/>
          <a:stretch>
            <a:fillRect/>
          </a:stretch>
        </p:blipFill>
        <p:spPr>
          <a:xfrm>
            <a:off x="10805652" y="6147545"/>
            <a:ext cx="1209368" cy="385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DA66F-66AC-EAB3-87E9-CC9A36FEA8DC}"/>
              </a:ext>
            </a:extLst>
          </p:cNvPr>
          <p:cNvSpPr txBox="1"/>
          <p:nvPr/>
        </p:nvSpPr>
        <p:spPr>
          <a:xfrm>
            <a:off x="110792" y="1081046"/>
            <a:ext cx="109111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the drivetrain is represented as a collection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and flexible bodies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(shafts, gears, bearings) connected by joints and force elements.</a:t>
            </a:r>
          </a:p>
        </p:txBody>
      </p:sp>
    </p:spTree>
    <p:extLst>
      <p:ext uri="{BB962C8B-B14F-4D97-AF65-F5344CB8AC3E}">
        <p14:creationId xmlns:p14="http://schemas.microsoft.com/office/powerpoint/2010/main" val="28886160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900F1-76C8-27CD-D4E4-D2EB620EE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85C29E0-F3B6-C847-DDDD-CEE92A5651F8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AC69027-97F6-0CD4-EC71-377252354FF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641BA3B-2FD9-02A4-D92E-E16369DAD97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61F3384-07FE-96C7-270C-45E3BE6045B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B78866-1ACB-11FE-0B7A-7D7D052A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</a:t>
            </a:fld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B305-F3E8-9B2B-9E66-41CA610E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8EE183-75CB-6B9D-4030-A81228A1463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EA38C2-4A80-7A02-5CDC-859FCF6A6D40}"/>
              </a:ext>
            </a:extLst>
          </p:cNvPr>
          <p:cNvSpPr txBox="1"/>
          <p:nvPr/>
        </p:nvSpPr>
        <p:spPr>
          <a:xfrm>
            <a:off x="277940" y="3159319"/>
            <a:ext cx="608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MW Reference Drivetrain (NREL) is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C472E-8B3F-8720-6E09-9D479501A4C8}"/>
              </a:ext>
            </a:extLst>
          </p:cNvPr>
          <p:cNvSpPr txBox="1"/>
          <p:nvPr/>
        </p:nvSpPr>
        <p:spPr>
          <a:xfrm>
            <a:off x="277940" y="1564593"/>
            <a:ext cx="8947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shaft (low-speed shaft)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Carries rotor torque into gearbox.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Planetary gear stage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Main shaft drives the planet carrier.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Intermediate-speed gear stages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Parallel shaft gears increase speed step by step.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High-speed shaft (HSS)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:Connects final gear stage to generator.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7804A-7A63-966F-1755-354515E319C2}"/>
              </a:ext>
            </a:extLst>
          </p:cNvPr>
          <p:cNvSpPr txBox="1"/>
          <p:nvPr/>
        </p:nvSpPr>
        <p:spPr>
          <a:xfrm>
            <a:off x="277940" y="3763448"/>
            <a:ext cx="10478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mention the exact type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journal bearing, assuming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 short journal bearing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(cylindrical) was used as the replacement for the roller bearings.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430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C9380-E9CD-21CB-2C45-C48F2162F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A0F409D8-04B6-220F-3831-3E673A8D3900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D4A6E0F-6BF3-40A1-9608-F7F9AB13DA4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34A915D7-B014-0BBD-C248-87F5847D11B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C9A529-5FB3-2C83-8060-21E92AB2255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B4E98E9-40DF-55B8-46AE-CBC26747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113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90D6F-9F85-7B65-1FB5-CC16885BB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0321234" cy="712728"/>
          </a:xfrm>
        </p:spPr>
        <p:txBody>
          <a:bodyPr>
            <a:normAutofit/>
          </a:bodyPr>
          <a:lstStyle/>
          <a:p>
            <a:r>
              <a:rPr lang="de-DE" dirty="0"/>
              <a:t>Comparison of High speed shaft vibrations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2BE023-815C-C2E1-C494-1325F05CCA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65E4A8B-76DE-7BB2-6BAF-CC23AC26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1" t="5210" r="435" b="11351"/>
          <a:stretch>
            <a:fillRect/>
          </a:stretch>
        </p:blipFill>
        <p:spPr>
          <a:xfrm>
            <a:off x="100287" y="1235544"/>
            <a:ext cx="11603115" cy="4853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103D54-C3BF-C152-22B7-108F396B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540" t="90041" r="2185" b="1220"/>
          <a:stretch>
            <a:fillRect/>
          </a:stretch>
        </p:blipFill>
        <p:spPr>
          <a:xfrm>
            <a:off x="10805652" y="6147545"/>
            <a:ext cx="120936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76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F30EC-1042-61C1-8816-B3D046245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44A1D0-0500-9A06-C7C6-AE979062C475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700F88F-8ABC-0BEB-8095-F1383F86FBB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763F07E-530E-EB85-7BE0-5C6FBBAE5C9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D73456E-DF49-47EC-4312-0489203EA44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4F322E7-B1CB-C600-C074-C4B7C461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114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DABC-7CD9-605B-D484-C902C745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A17151-DF03-1056-C633-A8E094D5690F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22DD317-0F1D-299F-F2CB-1AFD58D7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84" y="2588516"/>
            <a:ext cx="6251238" cy="3265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1265C1-D4BC-FF60-50CA-CC2A8681466F}"/>
              </a:ext>
            </a:extLst>
          </p:cNvPr>
          <p:cNvSpPr txBox="1"/>
          <p:nvPr/>
        </p:nvSpPr>
        <p:spPr>
          <a:xfrm>
            <a:off x="326922" y="1388188"/>
            <a:ext cx="9800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Cylindrical (standard) hydrodynamic journal bearings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studies on planetary gear stages (called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Planetary Journal Bearings – PJBs / PGJBs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Decker et al. (2025)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tested cylindrical journal bearings in planetary stages with SAW sensors for monitoring.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63E401-4552-237A-EB83-A22F88C272EC}"/>
              </a:ext>
            </a:extLst>
          </p:cNvPr>
          <p:cNvSpPr txBox="1"/>
          <p:nvPr/>
        </p:nvSpPr>
        <p:spPr>
          <a:xfrm>
            <a:off x="5526103" y="5825884"/>
            <a:ext cx="71947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Fig. 1 a Photograph of the planetary journal bearing (PJB) on the pin with integrated SAW measurement setup</a:t>
            </a:r>
          </a:p>
        </p:txBody>
      </p:sp>
    </p:spTree>
    <p:extLst>
      <p:ext uri="{BB962C8B-B14F-4D97-AF65-F5344CB8AC3E}">
        <p14:creationId xmlns:p14="http://schemas.microsoft.com/office/powerpoint/2010/main" val="3364163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6942E-905C-C48E-EDD9-F9CB3DC5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05391C38-6DD4-3A6F-E1E1-4DBA63AB6D3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047B54A-336A-F029-CC33-BFC1D4164F9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EE25941-1CEF-1E47-CA51-21BBBD4BDE3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A0BBFE-8A85-177B-0864-567255BE0AA1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8424279-06D1-8498-25DA-9C14A6CE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115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349B97-D559-A38C-658F-5B3E5294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3C8FF-6A02-431B-3820-BA742BA40DA2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29FBC5-2186-E640-27E7-BAD4BCD50763}"/>
              </a:ext>
            </a:extLst>
          </p:cNvPr>
          <p:cNvSpPr txBox="1"/>
          <p:nvPr/>
        </p:nvSpPr>
        <p:spPr>
          <a:xfrm>
            <a:off x="594900" y="2328322"/>
            <a:ext cx="10956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 Catapult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using its expertise in the wind turbine bearing area to conduct a feasibility study and demonstration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HJB (Hydrodynamic journal bearings)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main-shaft of an offshore wind turbine in order to enhance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main-shaft-bearing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3960D-BAA4-09CC-9210-CC6BBE94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566" y="1455308"/>
            <a:ext cx="2161036" cy="701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66876-EC15-2B3F-E7F7-36CCD1CBA242}"/>
              </a:ext>
            </a:extLst>
          </p:cNvPr>
          <p:cNvSpPr txBox="1"/>
          <p:nvPr/>
        </p:nvSpPr>
        <p:spPr>
          <a:xfrm>
            <a:off x="816077" y="3421167"/>
            <a:ext cx="495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photos or information available</a:t>
            </a:r>
          </a:p>
        </p:txBody>
      </p:sp>
    </p:spTree>
    <p:extLst>
      <p:ext uri="{BB962C8B-B14F-4D97-AF65-F5344CB8AC3E}">
        <p14:creationId xmlns:p14="http://schemas.microsoft.com/office/powerpoint/2010/main" val="31894868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E134B-A4D9-49A8-362A-3CF5AFD39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6CA8C46-C179-B450-5E8C-DCE404A97D7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AD0011A-19AA-15E3-DE62-A8B3DFC2CC70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C08FC9D-164C-5F43-5F00-9C136CCCEF7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E26E703-85D1-98E7-BB50-3CCF371065A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DA7473-48AB-3E14-F601-ADBD3701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116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E6DB17-8F6F-014F-ED3A-E92A149E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583AF5-7A2C-5E36-6D0C-4674219C8F6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DAF2577-CC7A-4EF1-7A8C-985B84AC0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282" t="3927" r="3501"/>
          <a:stretch>
            <a:fillRect/>
          </a:stretch>
        </p:blipFill>
        <p:spPr>
          <a:xfrm>
            <a:off x="6817566" y="2071232"/>
            <a:ext cx="4155234" cy="3749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710EB2-456D-AC2C-8950-0BE2FCABD8C5}"/>
              </a:ext>
            </a:extLst>
          </p:cNvPr>
          <p:cNvSpPr txBox="1"/>
          <p:nvPr/>
        </p:nvSpPr>
        <p:spPr>
          <a:xfrm>
            <a:off x="484418" y="1333760"/>
            <a:ext cx="9888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Hydrodynamic tilting-pad journal bearings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Mentioned in broader turbine drivetrain research (e.g. SINTEF &amp; ORE Catapult projects).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Tilting pads improve stability against oil whirl/whip at variable speeds.</a:t>
            </a:r>
          </a:p>
        </p:txBody>
      </p:sp>
    </p:spTree>
    <p:extLst>
      <p:ext uri="{BB962C8B-B14F-4D97-AF65-F5344CB8AC3E}">
        <p14:creationId xmlns:p14="http://schemas.microsoft.com/office/powerpoint/2010/main" val="35223320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1E0E6-D14F-8B85-0E50-3B31F34C0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FDE2E1C7-8DFF-43C2-AA7A-B64749B6882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E978D32-DFF3-BF5A-2703-A7C73FADFCE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EF2C875C-E406-6C0F-B64E-6A7786829FD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45999E6-88C6-4BE6-3DF7-642932E979AA}"/>
              </a:ext>
            </a:extLst>
          </p:cNvPr>
          <p:cNvSpPr/>
          <p:nvPr/>
        </p:nvSpPr>
        <p:spPr>
          <a:xfrm>
            <a:off x="-17584" y="6513969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57918-8BE7-67D1-83CD-4B5FB6BB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1" y="6513969"/>
            <a:ext cx="468073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117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ACD476-271A-F2FA-862D-33C9D129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dirty="0"/>
              <a:t>Bearing terminology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F9B380-0E8F-F75D-53DA-3CE584493E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07C055-B6D6-550E-D7BD-9E40E23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65" t="8244" r="9640" b="4610"/>
          <a:stretch>
            <a:fillRect/>
          </a:stretch>
        </p:blipFill>
        <p:spPr>
          <a:xfrm>
            <a:off x="6606227" y="1545295"/>
            <a:ext cx="4504225" cy="3775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1F9686-51EC-84C8-8EA6-40983B7AA451}"/>
              </a:ext>
            </a:extLst>
          </p:cNvPr>
          <p:cNvSpPr txBox="1"/>
          <p:nvPr/>
        </p:nvSpPr>
        <p:spPr>
          <a:xfrm>
            <a:off x="10205884" y="6138688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SKF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1E9C24-7F52-BE37-3FA3-60921C019015}"/>
              </a:ext>
            </a:extLst>
          </p:cNvPr>
          <p:cNvSpPr txBox="1"/>
          <p:nvPr/>
        </p:nvSpPr>
        <p:spPr>
          <a:xfrm>
            <a:off x="766915" y="1710945"/>
            <a:ext cx="4107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plain bearing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D7A41-0E09-065E-98F1-A7A3B69077AA}"/>
              </a:ext>
            </a:extLst>
          </p:cNvPr>
          <p:cNvSpPr txBox="1"/>
          <p:nvPr/>
        </p:nvSpPr>
        <p:spPr>
          <a:xfrm>
            <a:off x="766915" y="2314434"/>
            <a:ext cx="3303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Outer ring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contact surfaces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Seal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Inner ring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Lubrication hole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Lubrication groove</a:t>
            </a:r>
          </a:p>
        </p:txBody>
      </p:sp>
    </p:spTree>
    <p:extLst>
      <p:ext uri="{BB962C8B-B14F-4D97-AF65-F5344CB8AC3E}">
        <p14:creationId xmlns:p14="http://schemas.microsoft.com/office/powerpoint/2010/main" val="34608139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43E69-A335-6216-EE59-2B0862915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11D61C2-544A-B0DA-DEFA-105FEE39C819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6A10F02-6C33-22DD-1F7C-22C558FC607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451CB97-0434-DBBD-6EA4-33D9A0DAC1F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8DA8125-2F9A-D0A0-F0F9-314E3380259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75D94AD-E7C1-7DD4-D5D9-8067F1AA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118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22E05-649B-837D-D728-C54102B7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646507-00D3-EC59-13EA-DEFDA74E789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7A27911-1356-77BB-B8A8-922E3ECF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41" t="7780" r="8417" b="7234"/>
          <a:stretch>
            <a:fillRect/>
          </a:stretch>
        </p:blipFill>
        <p:spPr>
          <a:xfrm>
            <a:off x="6055809" y="1401679"/>
            <a:ext cx="5647593" cy="3966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E29475-6BBE-8C9F-C1FD-5C02C3DF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5" y="1316716"/>
            <a:ext cx="5566297" cy="4138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D6ED34-9287-40DB-51AE-C35697D79B16}"/>
              </a:ext>
            </a:extLst>
          </p:cNvPr>
          <p:cNvSpPr txBox="1"/>
          <p:nvPr/>
        </p:nvSpPr>
        <p:spPr>
          <a:xfrm>
            <a:off x="10274710" y="6206192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Reference [2]</a:t>
            </a:r>
          </a:p>
        </p:txBody>
      </p:sp>
    </p:spTree>
    <p:extLst>
      <p:ext uri="{BB962C8B-B14F-4D97-AF65-F5344CB8AC3E}">
        <p14:creationId xmlns:p14="http://schemas.microsoft.com/office/powerpoint/2010/main" val="36945009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F2E4B-72CE-F90E-F3CC-2702FA85B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F2276F1-4661-AB47-827E-DA5C041EFFA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B87ABD4-6EBB-190D-8CB0-28D2DF011DFA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1F726B3-5A4B-21FC-8066-4DA8EB3360F3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DAB3524-A9FB-800D-118C-B88BC7A1DC09}"/>
              </a:ext>
            </a:extLst>
          </p:cNvPr>
          <p:cNvSpPr/>
          <p:nvPr/>
        </p:nvSpPr>
        <p:spPr>
          <a:xfrm>
            <a:off x="-7747" y="6446465"/>
            <a:ext cx="12207494" cy="411535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C9CCB-93D5-315C-D4E0-40C6A85D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7790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119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D33DF6-F5DA-CF04-5184-E2EECEF3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0D599A-D865-4DF7-C1A5-39EC4E75F88A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D624D3-2277-7BD1-EF29-E53A4DA5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7" y="1465091"/>
            <a:ext cx="5052498" cy="3673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3C8CBD-FA18-E0F4-A8B8-27B9B848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52" y="1487683"/>
            <a:ext cx="4999153" cy="3650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136766-12DF-059F-4D4F-EF0EA80227B7}"/>
              </a:ext>
            </a:extLst>
          </p:cNvPr>
          <p:cNvSpPr txBox="1"/>
          <p:nvPr/>
        </p:nvSpPr>
        <p:spPr>
          <a:xfrm>
            <a:off x="10205884" y="6138688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Reference [2]</a:t>
            </a:r>
          </a:p>
        </p:txBody>
      </p:sp>
    </p:spTree>
    <p:extLst>
      <p:ext uri="{BB962C8B-B14F-4D97-AF65-F5344CB8AC3E}">
        <p14:creationId xmlns:p14="http://schemas.microsoft.com/office/powerpoint/2010/main" val="50887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475D-C8F3-E9D8-0FCE-4C063184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</a:t>
            </a:r>
            <a:r>
              <a:rPr lang="de-DE" dirty="0"/>
              <a:t> Rotor </a:t>
            </a:r>
            <a:r>
              <a:rPr lang="de-DE" dirty="0" err="1"/>
              <a:t>diameter</a:t>
            </a:r>
            <a:r>
              <a:rPr lang="de-DE" dirty="0"/>
              <a:t> on different </a:t>
            </a:r>
            <a:r>
              <a:rPr lang="de-DE" dirty="0" err="1"/>
              <a:t>platforms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856191B5-E104-5CAE-E6C9-007CFB613D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7" y="6564113"/>
            <a:ext cx="5596085" cy="365125"/>
          </a:xfrm>
        </p:spPr>
        <p:txBody>
          <a:bodyPr/>
          <a:lstStyle/>
          <a:p>
            <a:r>
              <a:rPr lang="it-IT" dirty="0"/>
              <a:t>F</a:t>
            </a:r>
            <a:r>
              <a:rPr lang="en-GB" dirty="0" err="1"/>
              <a:t>ederico</a:t>
            </a:r>
            <a:r>
              <a:rPr lang="en-GB" dirty="0"/>
              <a:t> De Mita</a:t>
            </a:r>
          </a:p>
        </p:txBody>
      </p:sp>
      <p:sp>
        <p:nvSpPr>
          <p:cNvPr id="10" name="Datumsplatzhalter 1">
            <a:extLst>
              <a:ext uri="{FF2B5EF4-FFF2-40B4-BE49-F238E27FC236}">
                <a16:creationId xmlns:a16="http://schemas.microsoft.com/office/drawing/2014/main" id="{CDB86A4A-E096-0CAE-DAAE-C3FA038E63EB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2D1EE79A-E6D4-4691-9116-935A2AA336A9}" type="datetime1">
              <a:rPr lang="en-GB" smtClean="0"/>
              <a:t>29/09/2025</a:t>
            </a:fld>
            <a:endParaRPr lang="en-GB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15D2E214-25E4-02FB-26C1-7DF004C4CAD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BA3550B6-BCFB-3186-E0EA-B1973D2440E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t>12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8CA7D4E-D4D5-943D-47B1-5511BB28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04760"/>
              </p:ext>
            </p:extLst>
          </p:nvPr>
        </p:nvGraphicFramePr>
        <p:xfrm>
          <a:off x="1204653" y="1587731"/>
          <a:ext cx="9782694" cy="320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818">
                  <a:extLst>
                    <a:ext uri="{9D8B030D-6E8A-4147-A177-3AD203B41FA5}">
                      <a16:colId xmlns:a16="http://schemas.microsoft.com/office/drawing/2014/main" val="4184035715"/>
                    </a:ext>
                  </a:extLst>
                </a:gridCol>
                <a:gridCol w="1565725">
                  <a:extLst>
                    <a:ext uri="{9D8B030D-6E8A-4147-A177-3AD203B41FA5}">
                      <a16:colId xmlns:a16="http://schemas.microsoft.com/office/drawing/2014/main" val="3404322722"/>
                    </a:ext>
                  </a:extLst>
                </a:gridCol>
                <a:gridCol w="1773500">
                  <a:extLst>
                    <a:ext uri="{9D8B030D-6E8A-4147-A177-3AD203B41FA5}">
                      <a16:colId xmlns:a16="http://schemas.microsoft.com/office/drawing/2014/main" val="2747224932"/>
                    </a:ext>
                  </a:extLst>
                </a:gridCol>
                <a:gridCol w="4699651">
                  <a:extLst>
                    <a:ext uri="{9D8B030D-6E8A-4147-A177-3AD203B41FA5}">
                      <a16:colId xmlns:a16="http://schemas.microsoft.com/office/drawing/2014/main" val="1930244831"/>
                    </a:ext>
                  </a:extLst>
                </a:gridCol>
              </a:tblGrid>
              <a:tr h="615395">
                <a:tc>
                  <a:txBody>
                    <a:bodyPr/>
                    <a:lstStyle/>
                    <a:p>
                      <a:r>
                        <a:rPr lang="it-IT" sz="1600" dirty="0"/>
                        <a:t>company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Platform 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/>
                        <a:t>Rotor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diameter</a:t>
                      </a:r>
                      <a:r>
                        <a:rPr lang="it-IT" sz="1600" dirty="0"/>
                        <a:t> [m]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/>
                        <a:t>Main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characteristics</a:t>
                      </a:r>
                      <a:r>
                        <a:rPr lang="it-IT" sz="1600" dirty="0"/>
                        <a:t> / drivers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046514"/>
                  </a:ext>
                </a:extLst>
              </a:tr>
              <a:tr h="712381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Nordex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N169/5.X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169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Good performance for low to medium wind speed, </a:t>
                      </a:r>
                      <a:r>
                        <a:rPr lang="it-IT" sz="1600" dirty="0" err="1"/>
                        <a:t>taylor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designed</a:t>
                      </a:r>
                      <a:r>
                        <a:rPr lang="it-IT" sz="1600" dirty="0"/>
                        <a:t> for US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791968"/>
                  </a:ext>
                </a:extLst>
              </a:tr>
              <a:tr h="456174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Nordex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N149/5.X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149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High </a:t>
                      </a:r>
                      <a:r>
                        <a:rPr lang="it-IT" sz="1600" dirty="0" err="1"/>
                        <a:t>efficiency</a:t>
                      </a:r>
                      <a:r>
                        <a:rPr lang="it-IT" sz="1600" dirty="0"/>
                        <a:t>, high AEP, </a:t>
                      </a:r>
                      <a:r>
                        <a:rPr lang="it-IT" sz="1600" dirty="0" err="1"/>
                        <a:t>lower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noise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emissions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69266"/>
                  </a:ext>
                </a:extLst>
              </a:tr>
              <a:tr h="712381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Siemens Gamesa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SG 5.0 – 145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145 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More </a:t>
                      </a:r>
                      <a:r>
                        <a:rPr lang="it-IT" sz="1600" dirty="0" err="1"/>
                        <a:t>robust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quality</a:t>
                      </a:r>
                      <a:r>
                        <a:rPr lang="it-IT" sz="1600" dirty="0"/>
                        <a:t> and manufacturing </a:t>
                      </a:r>
                      <a:r>
                        <a:rPr lang="it-IT" sz="1600" dirty="0" err="1"/>
                        <a:t>process</a:t>
                      </a:r>
                      <a:r>
                        <a:rPr lang="it-IT" sz="1600" dirty="0"/>
                        <a:t>, </a:t>
                      </a:r>
                      <a:r>
                        <a:rPr lang="it-IT" sz="1600" dirty="0" err="1"/>
                        <a:t>used</a:t>
                      </a:r>
                      <a:r>
                        <a:rPr lang="it-IT" sz="1600" dirty="0"/>
                        <a:t> for medium wind </a:t>
                      </a:r>
                      <a:r>
                        <a:rPr lang="it-IT" sz="1600" dirty="0" err="1"/>
                        <a:t>sites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500718"/>
                  </a:ext>
                </a:extLst>
              </a:tr>
              <a:tr h="712381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Enercon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E 160 EP5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160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Good </a:t>
                      </a:r>
                      <a:r>
                        <a:rPr lang="it-IT" sz="1600" dirty="0" err="1"/>
                        <a:t>grid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integration</a:t>
                      </a:r>
                      <a:r>
                        <a:rPr lang="it-IT" sz="1600" dirty="0"/>
                        <a:t>, </a:t>
                      </a:r>
                      <a:r>
                        <a:rPr lang="it-IT" sz="1600" dirty="0" err="1"/>
                        <a:t>robust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construction</a:t>
                      </a:r>
                      <a:r>
                        <a:rPr lang="it-IT" sz="1600" dirty="0"/>
                        <a:t>, </a:t>
                      </a:r>
                      <a:r>
                        <a:rPr lang="it-IT" sz="1600" dirty="0" err="1"/>
                        <a:t>flexible</a:t>
                      </a:r>
                      <a:r>
                        <a:rPr lang="it-IT" sz="1600" dirty="0"/>
                        <a:t> design (tower </a:t>
                      </a:r>
                      <a:r>
                        <a:rPr lang="it-IT" sz="1600" dirty="0" err="1"/>
                        <a:t>height</a:t>
                      </a:r>
                      <a:r>
                        <a:rPr lang="it-IT" sz="1600" dirty="0"/>
                        <a:t>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305314"/>
                  </a:ext>
                </a:extLst>
              </a:tr>
            </a:tbl>
          </a:graphicData>
        </a:graphic>
      </p:graphicFrame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A5BBC8F-C452-2300-5AC6-104A5F0743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9023" y="6216958"/>
            <a:ext cx="2248453" cy="309850"/>
          </a:xfrm>
        </p:spPr>
        <p:txBody>
          <a:bodyPr>
            <a:normAutofit fontScale="62500" lnSpcReduction="20000"/>
          </a:bodyPr>
          <a:lstStyle/>
          <a:p>
            <a:r>
              <a:rPr lang="it-IT" dirty="0"/>
              <a:t>[5], [6], [7]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29417-6A1E-AADA-B222-C807E3480EE6}"/>
              </a:ext>
            </a:extLst>
          </p:cNvPr>
          <p:cNvSpPr txBox="1"/>
          <p:nvPr/>
        </p:nvSpPr>
        <p:spPr>
          <a:xfrm>
            <a:off x="1204653" y="4917625"/>
            <a:ext cx="548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5.X </a:t>
            </a:r>
            <a:r>
              <a:rPr lang="it-IT" sz="1200" dirty="0" err="1"/>
              <a:t>Platforms</a:t>
            </a:r>
            <a:r>
              <a:rPr lang="it-IT" sz="1200" dirty="0"/>
              <a:t> from companies working in </a:t>
            </a:r>
            <a:r>
              <a:rPr lang="it-IT" sz="1200" dirty="0" err="1"/>
              <a:t>Turkey</a:t>
            </a:r>
            <a:r>
              <a:rPr lang="it-IT" sz="1200" dirty="0"/>
              <a:t> [5], [6], [7]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110556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2D9CB-7387-FB15-0C36-D5C682F30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24BF26B-D386-A55F-66CD-4525E84BEB29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8233F63-A7C3-39FC-D98E-CDB30774D3E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BE6426EB-077F-391F-9211-B7726ADAD5D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278F6A-99AC-6AD2-4920-74EE42EDA216}"/>
              </a:ext>
            </a:extLst>
          </p:cNvPr>
          <p:cNvSpPr/>
          <p:nvPr/>
        </p:nvSpPr>
        <p:spPr>
          <a:xfrm>
            <a:off x="-7747" y="6446465"/>
            <a:ext cx="12207494" cy="411535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98B13B3-7E6F-E45C-B271-5607A55C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7790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120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489671-7F0C-B56A-863D-32ACF794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98679" cy="712728"/>
          </a:xfrm>
        </p:spPr>
        <p:txBody>
          <a:bodyPr>
            <a:normAutofit/>
          </a:bodyPr>
          <a:lstStyle/>
          <a:p>
            <a:r>
              <a:rPr lang="de-DE" dirty="0"/>
              <a:t>Journal bearing Failures in Wind Turbine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9AE1A-7A51-BD04-964D-C7C02B7370B2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97F1D5A-03B1-1396-75A0-AAE7249D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7" y="1283085"/>
            <a:ext cx="10599836" cy="49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721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2946-0174-2D6B-0476-B5FB0B269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3A7BE71-5FE8-C539-1F7C-522CC6C1517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E335C404-0374-4889-82FF-13268B96A043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24ABB0-AB24-3E31-2EE3-6DA1AEB6ED6D}"/>
              </a:ext>
            </a:extLst>
          </p:cNvPr>
          <p:cNvSpPr/>
          <p:nvPr/>
        </p:nvSpPr>
        <p:spPr>
          <a:xfrm>
            <a:off x="-7747" y="6446465"/>
            <a:ext cx="12207494" cy="411535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699770-9253-58CF-0362-6920D430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7790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121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7CF2DD-1104-8A5F-C5D5-37D734A8CDA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0FB68D79-1891-6ED6-F5ED-06369BC6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5298B2-ACD7-CAC9-FD01-80236DC7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25" y="1263950"/>
            <a:ext cx="10838133" cy="51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762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894" y="2726598"/>
            <a:ext cx="9144000" cy="912598"/>
          </a:xfrm>
        </p:spPr>
        <p:txBody>
          <a:bodyPr>
            <a:noAutofit/>
          </a:bodyPr>
          <a:lstStyle/>
          <a:p>
            <a:r>
              <a:rPr lang="it-IT" sz="2800" dirty="0">
                <a:latin typeface="Times New Roman"/>
                <a:cs typeface="Times New Roman"/>
              </a:rPr>
              <a:t>Gearbox, Brake, Coupling </a:t>
            </a:r>
            <a:endParaRPr lang="en-GB" sz="28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8430" y="4188655"/>
            <a:ext cx="5899051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 : 02</a:t>
            </a:r>
          </a:p>
          <a:p>
            <a:r>
              <a:rPr lang="it-IT" sz="2000" dirty="0"/>
              <a:t>Date: 30/09/2025</a:t>
            </a:r>
          </a:p>
          <a:p>
            <a:r>
              <a:rPr lang="it-IT" sz="2000" dirty="0"/>
              <a:t>Supervisor: Prof. Peter Quell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963" y="4121834"/>
            <a:ext cx="3044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Members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Nehang Jitendra Joshi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Santo Mazumder 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Md Razaul Karim Rahat 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Arham Memon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433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31742" y="6515528"/>
            <a:ext cx="724336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dirty="0">
                <a:latin typeface="Times New Roman"/>
                <a:cs typeface="Times New Roman"/>
              </a:rPr>
              <a:t>Agenda for 2nd </a:t>
            </a:r>
            <a:r>
              <a:rPr lang="de-DE" sz="2400" dirty="0" err="1">
                <a:latin typeface="Times New Roman"/>
                <a:cs typeface="Times New Roman"/>
              </a:rPr>
              <a:t>week</a:t>
            </a:r>
            <a:endParaRPr lang="de-DE" sz="24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7249" y="1176770"/>
            <a:ext cx="4908022" cy="26314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Team Distibution 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Concept of drive train choice  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Basic idea about brake system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Insight about the coupling </a:t>
            </a: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914A66-C8A3-433C-4BDE-0FDB58542802}"/>
              </a:ext>
            </a:extLst>
          </p:cNvPr>
          <p:cNvGraphicFramePr>
            <a:graphicFrameLocks noGrp="1"/>
          </p:cNvGraphicFramePr>
          <p:nvPr/>
        </p:nvGraphicFramePr>
        <p:xfrm>
          <a:off x="602699" y="3784754"/>
          <a:ext cx="81686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404715691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155952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Chapter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Responsible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1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All team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90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Project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All team members </a:t>
                      </a:r>
                      <a:endParaRPr lang="en-US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30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Gearbox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Nehang</a:t>
                      </a:r>
                      <a:r>
                        <a:rPr lang="en-US" dirty="0">
                          <a:latin typeface="Times New Roman"/>
                        </a:rPr>
                        <a:t> + Arham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78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Rotor brake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Rahat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86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Santo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8461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1D7E53-F520-B6AC-9984-CB95E707D7E4}"/>
              </a:ext>
            </a:extLst>
          </p:cNvPr>
          <p:cNvGraphicFramePr>
            <a:graphicFrameLocks noGrp="1"/>
          </p:cNvGraphicFramePr>
          <p:nvPr/>
        </p:nvGraphicFramePr>
        <p:xfrm>
          <a:off x="6858000" y="1380226"/>
          <a:ext cx="5022406" cy="2293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2406">
                  <a:extLst>
                    <a:ext uri="{9D8B030D-6E8A-4147-A177-3AD203B41FA5}">
                      <a16:colId xmlns:a16="http://schemas.microsoft.com/office/drawing/2014/main" val="112203171"/>
                    </a:ext>
                  </a:extLst>
                </a:gridCol>
              </a:tblGrid>
              <a:tr h="764387">
                <a:tc>
                  <a:txBody>
                    <a:bodyPr/>
                    <a:lstStyle/>
                    <a:p>
                      <a:r>
                        <a:rPr lang="en-US" b="1" u="sng" dirty="0">
                          <a:solidFill>
                            <a:schemeClr val="tx1"/>
                          </a:solidFill>
                          <a:latin typeface="Times New Roman"/>
                        </a:rPr>
                        <a:t>Coordinate with internal group--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569177"/>
                  </a:ext>
                </a:extLst>
              </a:tr>
              <a:tr h="76438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Rotor hub and Bearing Team (Mechanical Input)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2093"/>
                  </a:ext>
                </a:extLst>
              </a:tr>
              <a:tr h="76438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Electrical Drivetrain Team (Mechanical Output)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17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7032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124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360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Drive train and Gearbox </a:t>
            </a:r>
            <a:r>
              <a:rPr lang="en-US" sz="2400" dirty="0" err="1">
                <a:latin typeface="Times New Roman"/>
                <a:cs typeface="Times New Roman"/>
              </a:rPr>
              <a:t>syestem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3361" y="1335940"/>
            <a:ext cx="10658902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Main Objective: 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Selection table for different drive train concept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Details of 3-Point suspension concept 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Basic information about gearbox system</a:t>
            </a:r>
            <a:endPara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 descr="A diagram of a company&amp;#39;s company&#10;&#10;AI-generated content may be incorrect.">
            <a:extLst>
              <a:ext uri="{FF2B5EF4-FFF2-40B4-BE49-F238E27FC236}">
                <a16:creationId xmlns:a16="http://schemas.microsoft.com/office/drawing/2014/main" id="{2EADD740-DF08-3958-24FD-04238629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7" r="-195" b="-455"/>
          <a:stretch>
            <a:fillRect/>
          </a:stretch>
        </p:blipFill>
        <p:spPr>
          <a:xfrm>
            <a:off x="2531552" y="2772771"/>
            <a:ext cx="7389816" cy="3103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0B412C-8AB3-3BC2-0E85-CC9B5D09742D}"/>
              </a:ext>
            </a:extLst>
          </p:cNvPr>
          <p:cNvSpPr txBox="1"/>
          <p:nvPr/>
        </p:nvSpPr>
        <p:spPr>
          <a:xfrm>
            <a:off x="2533553" y="6004508"/>
            <a:ext cx="72289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Source-Mechanical Drivetrains Prof. Peter Quell / University of Applied Sciences Kiel</a:t>
            </a:r>
          </a:p>
        </p:txBody>
      </p:sp>
    </p:spTree>
    <p:extLst>
      <p:ext uri="{BB962C8B-B14F-4D97-AF65-F5344CB8AC3E}">
        <p14:creationId xmlns:p14="http://schemas.microsoft.com/office/powerpoint/2010/main" val="37960485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3FC00-2CD6-E3FD-45D2-DD4926C8F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FEB92D6B-7652-EA91-54F7-621482B731CB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24F7AC4-2037-0E9D-C4BA-B824BE27E995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2CEB8E1-ECD4-304A-A415-39A91A8C8E7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13AFCF4-90D6-075C-3A57-4E527DAD558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F33599-DC1A-A37E-9739-70328194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125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A2E597-BF20-55F5-6459-AEC50442DF1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81A2E609-2845-4C53-BB56-B662524A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Drive train for CAPEX and OPEX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D474A-B534-0C8A-4E34-7C1FB6F8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86" y="1241036"/>
            <a:ext cx="10516138" cy="4821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92946-3889-E076-AD1D-136F4215CBB6}"/>
              </a:ext>
            </a:extLst>
          </p:cNvPr>
          <p:cNvSpPr txBox="1"/>
          <p:nvPr/>
        </p:nvSpPr>
        <p:spPr>
          <a:xfrm>
            <a:off x="483080" y="6018363"/>
            <a:ext cx="72289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Source-Mechanical Drivetrains Prof. Peter Quell / University of Applied Sciences Kiel</a:t>
            </a:r>
          </a:p>
        </p:txBody>
      </p:sp>
    </p:spTree>
    <p:extLst>
      <p:ext uri="{BB962C8B-B14F-4D97-AF65-F5344CB8AC3E}">
        <p14:creationId xmlns:p14="http://schemas.microsoft.com/office/powerpoint/2010/main" val="13180043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126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86603" y="1603507"/>
            <a:ext cx="8857397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002A04-562A-5B22-63ED-33D2A4C66D96}"/>
              </a:ext>
            </a:extLst>
          </p:cNvPr>
          <p:cNvGraphicFramePr>
            <a:graphicFrameLocks noGrp="1"/>
          </p:cNvGraphicFramePr>
          <p:nvPr/>
        </p:nvGraphicFramePr>
        <p:xfrm>
          <a:off x="287547" y="891395"/>
          <a:ext cx="11162528" cy="5568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370">
                  <a:extLst>
                    <a:ext uri="{9D8B030D-6E8A-4147-A177-3AD203B41FA5}">
                      <a16:colId xmlns:a16="http://schemas.microsoft.com/office/drawing/2014/main" val="402906600"/>
                    </a:ext>
                  </a:extLst>
                </a:gridCol>
                <a:gridCol w="1523998">
                  <a:extLst>
                    <a:ext uri="{9D8B030D-6E8A-4147-A177-3AD203B41FA5}">
                      <a16:colId xmlns:a16="http://schemas.microsoft.com/office/drawing/2014/main" val="1745913115"/>
                    </a:ext>
                  </a:extLst>
                </a:gridCol>
                <a:gridCol w="1405475">
                  <a:extLst>
                    <a:ext uri="{9D8B030D-6E8A-4147-A177-3AD203B41FA5}">
                      <a16:colId xmlns:a16="http://schemas.microsoft.com/office/drawing/2014/main" val="2394777195"/>
                    </a:ext>
                  </a:extLst>
                </a:gridCol>
                <a:gridCol w="1455858">
                  <a:extLst>
                    <a:ext uri="{9D8B030D-6E8A-4147-A177-3AD203B41FA5}">
                      <a16:colId xmlns:a16="http://schemas.microsoft.com/office/drawing/2014/main" val="1167701975"/>
                    </a:ext>
                  </a:extLst>
                </a:gridCol>
                <a:gridCol w="1314823">
                  <a:extLst>
                    <a:ext uri="{9D8B030D-6E8A-4147-A177-3AD203B41FA5}">
                      <a16:colId xmlns:a16="http://schemas.microsoft.com/office/drawing/2014/main" val="4008781346"/>
                    </a:ext>
                  </a:extLst>
                </a:gridCol>
                <a:gridCol w="1341225">
                  <a:extLst>
                    <a:ext uri="{9D8B030D-6E8A-4147-A177-3AD203B41FA5}">
                      <a16:colId xmlns:a16="http://schemas.microsoft.com/office/drawing/2014/main" val="2639409779"/>
                    </a:ext>
                  </a:extLst>
                </a:gridCol>
                <a:gridCol w="1617779">
                  <a:extLst>
                    <a:ext uri="{9D8B030D-6E8A-4147-A177-3AD203B41FA5}">
                      <a16:colId xmlns:a16="http://schemas.microsoft.com/office/drawing/2014/main" val="1123019704"/>
                    </a:ext>
                  </a:extLst>
                </a:gridCol>
              </a:tblGrid>
              <a:tr h="62320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Criteria of drive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4Point suspension</a:t>
                      </a:r>
                    </a:p>
                    <a:p>
                      <a:pPr lvl="0">
                        <a:buNone/>
                      </a:pPr>
                      <a:r>
                        <a:rPr lang="en-US" dirty="0">
                          <a:latin typeface="Times New Roman"/>
                        </a:rPr>
                        <a:t>Modular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/>
                        </a:rPr>
                        <a:t>3point suspension</a:t>
                      </a:r>
                    </a:p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/>
                        </a:rPr>
                        <a:t>Semi-integrated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latin typeface="Times New Roman"/>
                        </a:rPr>
                        <a:t>Integrated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Direct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Max and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85044"/>
                  </a:ext>
                </a:extLst>
              </a:tr>
              <a:tr h="62320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Low capex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 and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6916"/>
                  </a:ext>
                </a:extLst>
              </a:tr>
              <a:tr h="62320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High serviceability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 and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088814"/>
                  </a:ext>
                </a:extLst>
              </a:tr>
              <a:tr h="62320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Easy to assemble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 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712757"/>
                  </a:ext>
                </a:extLst>
              </a:tr>
              <a:tr h="62320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Availability of spear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 and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220579"/>
                  </a:ext>
                </a:extLst>
              </a:tr>
              <a:tr h="62320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Light weight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 and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881395"/>
                  </a:ext>
                </a:extLst>
              </a:tr>
              <a:tr h="62320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 and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143536"/>
                  </a:ext>
                </a:extLst>
              </a:tr>
              <a:tr h="62320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 and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81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70198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127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3-Point suspension </a:t>
            </a:r>
          </a:p>
        </p:txBody>
      </p:sp>
      <p:pic>
        <p:nvPicPr>
          <p:cNvPr id="2" name="Picture 1" descr="A diagram of a mechanical part&#10;&#10;AI-generated content may be incorrect.">
            <a:extLst>
              <a:ext uri="{FF2B5EF4-FFF2-40B4-BE49-F238E27FC236}">
                <a16:creationId xmlns:a16="http://schemas.microsoft.com/office/drawing/2014/main" id="{0CF0CD55-F7EC-091B-4A64-61BE0E23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95" r="-207" b="637"/>
          <a:stretch>
            <a:fillRect/>
          </a:stretch>
        </p:blipFill>
        <p:spPr>
          <a:xfrm>
            <a:off x="5426951" y="3869115"/>
            <a:ext cx="6548233" cy="2240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04FF6A-8D79-62C1-A784-10E6DE59677F}"/>
              </a:ext>
            </a:extLst>
          </p:cNvPr>
          <p:cNvSpPr txBox="1"/>
          <p:nvPr/>
        </p:nvSpPr>
        <p:spPr>
          <a:xfrm>
            <a:off x="5428891" y="5989608"/>
            <a:ext cx="72289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Source-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Y. Guo, National Renewable Energy Laboratory, 15013 Denver West Parkway, Golden, CO 80401.</a:t>
            </a:r>
            <a:endParaRPr lang="en-US" sz="1400" b="1">
              <a:latin typeface="Times New Roman"/>
              <a:cs typeface="Times New Roman"/>
            </a:endParaRPr>
          </a:p>
        </p:txBody>
      </p:sp>
      <p:pic>
        <p:nvPicPr>
          <p:cNvPr id="8" name="Picture 7" descr="A diagram of a mechanical part&#10;&#10;AI-generated content may be incorrect.">
            <a:extLst>
              <a:ext uri="{FF2B5EF4-FFF2-40B4-BE49-F238E27FC236}">
                <a16:creationId xmlns:a16="http://schemas.microsoft.com/office/drawing/2014/main" id="{218DE4A0-7F51-A778-030C-2374F7AC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72" t="-371" r="2717"/>
          <a:stretch>
            <a:fillRect/>
          </a:stretch>
        </p:blipFill>
        <p:spPr>
          <a:xfrm>
            <a:off x="-13607" y="1176016"/>
            <a:ext cx="5444683" cy="346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60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7181-A690-A4B3-064A-14F116CEA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80CEDFF-9DD8-8516-788C-7DEB952C48E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B9DFD1B1-51B4-B187-E749-DFC76773A28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B891D0FB-D0B7-53F1-911E-7050E5B25B8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3B8C5CF-C5F8-9609-B64D-11DF265A6BD3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3DC33CD-CF0A-9B8A-76FE-155BEAAD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128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9D9A21-6091-35A6-1352-E8E27BFBB1E4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498E7D2-6AD6-8BEE-AA9F-EBF22227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3-Point suspension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1A681-F7C7-EBDD-B1E1-201E545A0AF8}"/>
              </a:ext>
            </a:extLst>
          </p:cNvPr>
          <p:cNvSpPr txBox="1"/>
          <p:nvPr/>
        </p:nvSpPr>
        <p:spPr>
          <a:xfrm>
            <a:off x="854002" y="1321563"/>
            <a:ext cx="4088450" cy="37240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Pros-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Times New Roman"/>
                <a:cs typeface="Times New Roman"/>
              </a:rPr>
              <a:t>Most cost-effective concept, Elimination of the separated 2nd rotor bearing.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Times New Roman"/>
                <a:cs typeface="Times New Roman"/>
              </a:rPr>
              <a:t>light weight </a:t>
            </a: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Times New Roman"/>
                <a:cs typeface="Times New Roman"/>
              </a:rPr>
              <a:t>Shorter drivetrain</a:t>
            </a: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Times New Roman"/>
                <a:cs typeface="Times New Roman"/>
              </a:rPr>
              <a:t>No risks of tensing the drivetrain during assembly </a:t>
            </a:r>
          </a:p>
          <a:p>
            <a:endParaRPr lang="en-US" sz="2800" dirty="0">
              <a:latin typeface="Times New Roman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B1ED0-A616-5F7D-4F54-A9800D590150}"/>
              </a:ext>
            </a:extLst>
          </p:cNvPr>
          <p:cNvSpPr txBox="1"/>
          <p:nvPr/>
        </p:nvSpPr>
        <p:spPr>
          <a:xfrm>
            <a:off x="7280681" y="1321562"/>
            <a:ext cx="4088450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Cons-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-</a:t>
            </a:r>
            <a:r>
              <a:rPr lang="en-US" dirty="0">
                <a:latin typeface="Times New Roman"/>
                <a:cs typeface="Times New Roman"/>
              </a:rPr>
              <a:t>Rotor loads (forces and moments) are transferred through the housing of the gearbox into the machine bed. </a:t>
            </a:r>
            <a:r>
              <a:rPr lang="en-US" b="1" u="sng" dirty="0">
                <a:latin typeface="Times New Roman"/>
                <a:cs typeface="Times New Roman"/>
              </a:rPr>
              <a:t>May damage the gearbox in case of poor design. </a:t>
            </a:r>
          </a:p>
          <a:p>
            <a:r>
              <a:rPr lang="en-US" b="1" dirty="0">
                <a:latin typeface="Times New Roman"/>
                <a:cs typeface="Times New Roman"/>
              </a:rPr>
              <a:t>-</a:t>
            </a:r>
            <a:r>
              <a:rPr lang="en-US" b="1" u="sng" dirty="0">
                <a:latin typeface="Times New Roman"/>
                <a:cs typeface="Times New Roman"/>
              </a:rPr>
              <a:t>Elastic coupling</a:t>
            </a:r>
            <a:r>
              <a:rPr lang="en-US" dirty="0">
                <a:latin typeface="Times New Roman"/>
                <a:cs typeface="Times New Roman"/>
              </a:rPr>
              <a:t> between gearbox and generator </a:t>
            </a:r>
            <a:endParaRPr lang="en-US" dirty="0">
              <a:latin typeface="Times New Roman"/>
              <a:cs typeface="Times New Roman" panose="02020603050405020304" pitchFamily="18" charset="0"/>
            </a:endParaRPr>
          </a:p>
          <a:p>
            <a:endParaRPr lang="en-US" dirty="0">
              <a:latin typeface="Aptos"/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2A593-A34A-A9DD-E8FB-75AA297700B4}"/>
              </a:ext>
            </a:extLst>
          </p:cNvPr>
          <p:cNvSpPr txBox="1"/>
          <p:nvPr/>
        </p:nvSpPr>
        <p:spPr>
          <a:xfrm>
            <a:off x="7283570" y="4034287"/>
            <a:ext cx="3864633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Operational conditions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Long maintenance intervals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High dynamics (e.g. tower deflection)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Low stiffness of drive train foundation (machine bed) 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2D866-4936-14CC-2447-BC0803A0EE6E}"/>
              </a:ext>
            </a:extLst>
          </p:cNvPr>
          <p:cNvSpPr txBox="1"/>
          <p:nvPr/>
        </p:nvSpPr>
        <p:spPr>
          <a:xfrm>
            <a:off x="1058173" y="4034285"/>
            <a:ext cx="4899803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Environmental conditions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Extreme temperatures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High humidity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Sand and Dust (deserts)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High number of lightning strikes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Earthquakes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07803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E797-42FE-9011-0A58-5BBCE1D7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14E8BC7-D499-8C73-212A-C134F0225DE0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2B06AC1-FAD5-3AF5-5A90-1D0A70B3781C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34B754E-DE9C-FE93-C572-22057A125952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FDEEEAD-42EF-F6D8-0DE7-59A3DA739AB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1D83E9-8A01-AE4A-9CBE-39428B62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129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5ADA99-C784-7C95-08DE-C91899BB756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2690469-E2F5-191E-1A5B-0D4B184B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Gearbox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97409-EBCC-82CC-809F-80FDD457D5BD}"/>
              </a:ext>
            </a:extLst>
          </p:cNvPr>
          <p:cNvSpPr txBox="1"/>
          <p:nvPr/>
        </p:nvSpPr>
        <p:spPr>
          <a:xfrm>
            <a:off x="782115" y="1321563"/>
            <a:ext cx="3930299" cy="4493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Main Objective: 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Types of gears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Pros and cons of each gear via table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Final recommendation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7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762D-638A-2A3F-5A63-AC0BAE1D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 </a:t>
            </a:r>
            <a:r>
              <a:rPr lang="it-IT" dirty="0" err="1"/>
              <a:t>Reasons</a:t>
            </a:r>
            <a:r>
              <a:rPr lang="it-IT" dirty="0"/>
              <a:t> for </a:t>
            </a:r>
            <a:r>
              <a:rPr lang="it-IT" dirty="0" err="1"/>
              <a:t>diameter</a:t>
            </a:r>
            <a:r>
              <a:rPr lang="it-IT" dirty="0"/>
              <a:t> </a:t>
            </a:r>
            <a:r>
              <a:rPr lang="it-IT" dirty="0" err="1"/>
              <a:t>change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1E1E9-FDB2-7234-E616-FD0FECBD4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Mainly</a:t>
            </a:r>
            <a:r>
              <a:rPr lang="it-IT" dirty="0"/>
              <a:t> site </a:t>
            </a:r>
            <a:r>
              <a:rPr lang="it-IT" dirty="0" err="1"/>
              <a:t>conditions</a:t>
            </a:r>
            <a:r>
              <a:rPr lang="it-IT" dirty="0"/>
              <a:t>:</a:t>
            </a:r>
          </a:p>
          <a:p>
            <a:pPr marL="0" indent="0">
              <a:buNone/>
            </a:pP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sites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different</a:t>
            </a:r>
            <a:r>
              <a:rPr lang="it-IT" dirty="0">
                <a:sym typeface="Wingdings" panose="05000000000000000000" pitchFamily="2" charset="2"/>
              </a:rPr>
              <a:t> wind </a:t>
            </a:r>
            <a:r>
              <a:rPr lang="it-IT" dirty="0" err="1">
                <a:sym typeface="Wingdings" panose="05000000000000000000" pitchFamily="2" charset="2"/>
              </a:rPr>
              <a:t>conditions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different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rotor</a:t>
            </a:r>
            <a:r>
              <a:rPr lang="it-IT" dirty="0">
                <a:sym typeface="Wingdings" panose="05000000000000000000" pitchFamily="2" charset="2"/>
              </a:rPr>
              <a:t> loadings</a:t>
            </a:r>
          </a:p>
          <a:p>
            <a:pPr marL="0" indent="0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The </a:t>
            </a:r>
            <a:r>
              <a:rPr lang="it-IT" dirty="0" err="1">
                <a:sym typeface="Wingdings" panose="05000000000000000000" pitchFamily="2" charset="2"/>
              </a:rPr>
              <a:t>higher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diameter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increases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amount</a:t>
            </a:r>
            <a:r>
              <a:rPr lang="it-IT" dirty="0">
                <a:sym typeface="Wingdings" panose="05000000000000000000" pitchFamily="2" charset="2"/>
              </a:rPr>
              <a:t> of wind </a:t>
            </a:r>
            <a:r>
              <a:rPr lang="it-IT" dirty="0" err="1">
                <a:sym typeface="Wingdings" panose="05000000000000000000" pitchFamily="2" charset="2"/>
              </a:rPr>
              <a:t>harvested</a:t>
            </a:r>
            <a:r>
              <a:rPr lang="it-IT" dirty="0">
                <a:sym typeface="Wingdings" panose="05000000000000000000" pitchFamily="2" charset="2"/>
              </a:rPr>
              <a:t> by the turbine and, </a:t>
            </a:r>
            <a:r>
              <a:rPr lang="it-IT" dirty="0" err="1">
                <a:sym typeface="Wingdings" panose="05000000000000000000" pitchFamily="2" charset="2"/>
              </a:rPr>
              <a:t>therefore</a:t>
            </a:r>
            <a:r>
              <a:rPr lang="it-IT" dirty="0">
                <a:sym typeface="Wingdings" panose="05000000000000000000" pitchFamily="2" charset="2"/>
              </a:rPr>
              <a:t>, the wind </a:t>
            </a:r>
            <a:r>
              <a:rPr lang="it-IT" dirty="0" err="1">
                <a:sym typeface="Wingdings" panose="05000000000000000000" pitchFamily="2" charset="2"/>
              </a:rPr>
              <a:t>kinectic</a:t>
            </a:r>
            <a:r>
              <a:rPr lang="it-IT" dirty="0">
                <a:sym typeface="Wingdings" panose="05000000000000000000" pitchFamily="2" charset="2"/>
              </a:rPr>
              <a:t> energy and, </a:t>
            </a:r>
            <a:r>
              <a:rPr lang="it-IT" dirty="0" err="1">
                <a:sym typeface="Wingdings" panose="05000000000000000000" pitchFamily="2" charset="2"/>
              </a:rPr>
              <a:t>as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seen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above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u="sng" dirty="0" err="1">
                <a:sym typeface="Wingdings" panose="05000000000000000000" pitchFamily="2" charset="2"/>
              </a:rPr>
              <a:t>decreases</a:t>
            </a:r>
            <a:r>
              <a:rPr lang="it-IT" u="sng" dirty="0">
                <a:sym typeface="Wingdings" panose="05000000000000000000" pitchFamily="2" charset="2"/>
              </a:rPr>
              <a:t> the </a:t>
            </a:r>
            <a:r>
              <a:rPr lang="it-IT" u="sng" dirty="0" err="1">
                <a:sym typeface="Wingdings" panose="05000000000000000000" pitchFamily="2" charset="2"/>
              </a:rPr>
              <a:t>rotor</a:t>
            </a:r>
            <a:r>
              <a:rPr lang="it-IT" u="sng" dirty="0">
                <a:sym typeface="Wingdings" panose="05000000000000000000" pitchFamily="2" charset="2"/>
              </a:rPr>
              <a:t> loading 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Diameter</a:t>
            </a:r>
            <a:r>
              <a:rPr lang="it-IT" dirty="0">
                <a:sym typeface="Wingdings" panose="05000000000000000000" pitchFamily="2" charset="2"/>
              </a:rPr>
              <a:t> of the </a:t>
            </a:r>
            <a:r>
              <a:rPr lang="it-IT" dirty="0" err="1">
                <a:sym typeface="Wingdings" panose="05000000000000000000" pitchFamily="2" charset="2"/>
              </a:rPr>
              <a:t>Optimus</a:t>
            </a:r>
            <a:r>
              <a:rPr lang="it-IT" dirty="0">
                <a:sym typeface="Wingdings" panose="05000000000000000000" pitchFamily="2" charset="2"/>
              </a:rPr>
              <a:t> Syria </a:t>
            </a:r>
            <a:r>
              <a:rPr lang="it-IT" dirty="0" err="1">
                <a:sym typeface="Wingdings" panose="05000000000000000000" pitchFamily="2" charset="2"/>
              </a:rPr>
              <a:t>will</a:t>
            </a:r>
            <a:r>
              <a:rPr lang="it-IT" dirty="0">
                <a:sym typeface="Wingdings" panose="05000000000000000000" pitchFamily="2" charset="2"/>
              </a:rPr>
              <a:t> be </a:t>
            </a:r>
            <a:r>
              <a:rPr lang="it-IT" dirty="0" err="1">
                <a:sym typeface="Wingdings" panose="05000000000000000000" pitchFamily="2" charset="2"/>
              </a:rPr>
              <a:t>chosen</a:t>
            </a:r>
            <a:r>
              <a:rPr lang="it-IT" dirty="0">
                <a:sym typeface="Wingdings" panose="05000000000000000000" pitchFamily="2" charset="2"/>
              </a:rPr>
              <a:t> following the market trends in the </a:t>
            </a:r>
            <a:r>
              <a:rPr lang="it-IT" dirty="0" err="1">
                <a:sym typeface="Wingdings" panose="05000000000000000000" pitchFamily="2" charset="2"/>
              </a:rPr>
              <a:t>rotor</a:t>
            </a:r>
            <a:r>
              <a:rPr lang="it-IT" dirty="0">
                <a:sym typeface="Wingdings" panose="05000000000000000000" pitchFamily="2" charset="2"/>
              </a:rPr>
              <a:t> loading in the </a:t>
            </a:r>
            <a:r>
              <a:rPr lang="it-IT" dirty="0" err="1">
                <a:sym typeface="Wingdings" panose="05000000000000000000" pitchFamily="2" charset="2"/>
              </a:rPr>
              <a:t>bordering</a:t>
            </a:r>
            <a:r>
              <a:rPr lang="it-IT">
                <a:sym typeface="Wingdings" panose="05000000000000000000" pitchFamily="2" charset="2"/>
              </a:rPr>
              <a:t> countries</a:t>
            </a: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t-IT" u="sng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B3E06-B42A-34A7-B3BD-B7D3361553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EBDB4-09C0-6664-2BD9-11CFF4B208C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BAF47-7CDD-88A3-6647-DFD824B9423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37067-FDF6-85E3-46C9-81395546909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B0D167-2C49-F2ED-9BE9-B5B5EF0CC0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A3815-9270-F84F-1A8C-E9A1A38D57F3}"/>
                  </a:ext>
                </a:extLst>
              </p:cNvPr>
              <p:cNvSpPr txBox="1"/>
              <p:nvPr/>
            </p:nvSpPr>
            <p:spPr>
              <a:xfrm>
                <a:off x="4289366" y="2757579"/>
                <a:ext cx="3341715" cy="1121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f>
                            <m:fPr>
                              <m:ctrlP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A3815-9270-F84F-1A8C-E9A1A38D5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366" y="2757579"/>
                <a:ext cx="3341715" cy="1121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4752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130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br>
              <a:rPr lang="en-US" sz="3200" dirty="0">
                <a:latin typeface="Times New Roman"/>
                <a:cs typeface="Times New Roman"/>
              </a:rPr>
            </a:b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Gearbox system</a:t>
            </a:r>
          </a:p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A close-up of a gear model&#10;&#10;AI-generated content may be incorrect.">
            <a:extLst>
              <a:ext uri="{FF2B5EF4-FFF2-40B4-BE49-F238E27FC236}">
                <a16:creationId xmlns:a16="http://schemas.microsoft.com/office/drawing/2014/main" id="{39DD9BAA-76FB-5C44-8277-FA367608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36" r="515" b="247"/>
          <a:stretch>
            <a:fillRect/>
          </a:stretch>
        </p:blipFill>
        <p:spPr>
          <a:xfrm>
            <a:off x="483631" y="1266776"/>
            <a:ext cx="2670749" cy="2479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3B4ABB-7DD1-95ED-57BA-D0D742941CA2}"/>
              </a:ext>
            </a:extLst>
          </p:cNvPr>
          <p:cNvSpPr txBox="1"/>
          <p:nvPr/>
        </p:nvSpPr>
        <p:spPr>
          <a:xfrm>
            <a:off x="483080" y="3746740"/>
            <a:ext cx="26856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Source-IQS Directory</a:t>
            </a:r>
          </a:p>
        </p:txBody>
      </p:sp>
      <p:pic>
        <p:nvPicPr>
          <p:cNvPr id="8" name="Picture 7" descr="A close-up of a gear&#10;&#10;AI-generated content may be incorrect.">
            <a:extLst>
              <a:ext uri="{FF2B5EF4-FFF2-40B4-BE49-F238E27FC236}">
                <a16:creationId xmlns:a16="http://schemas.microsoft.com/office/drawing/2014/main" id="{781DB49B-9F57-F2D6-B3E5-6E82760D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13" y="4257496"/>
            <a:ext cx="2675987" cy="2081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337A31-37B4-A3FF-4834-BF8579E6D961}"/>
              </a:ext>
            </a:extLst>
          </p:cNvPr>
          <p:cNvSpPr txBox="1"/>
          <p:nvPr/>
        </p:nvSpPr>
        <p:spPr>
          <a:xfrm>
            <a:off x="3047216" y="6033262"/>
            <a:ext cx="34620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Source-Beval gear by KHK Manufactures</a:t>
            </a:r>
          </a:p>
        </p:txBody>
      </p:sp>
      <p:pic>
        <p:nvPicPr>
          <p:cNvPr id="15" name="Picture 14" descr="Several different colored gears&#10;&#10;AI-generated content may be incorrect.">
            <a:extLst>
              <a:ext uri="{FF2B5EF4-FFF2-40B4-BE49-F238E27FC236}">
                <a16:creationId xmlns:a16="http://schemas.microsoft.com/office/drawing/2014/main" id="{79B26035-CAFE-49C0-C749-3B2410F19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395" y="1249106"/>
            <a:ext cx="2817963" cy="23417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617238-5E2E-D67F-6328-FD53CE8F5E4A}"/>
              </a:ext>
            </a:extLst>
          </p:cNvPr>
          <p:cNvSpPr txBox="1"/>
          <p:nvPr/>
        </p:nvSpPr>
        <p:spPr>
          <a:xfrm>
            <a:off x="3559834" y="3746740"/>
            <a:ext cx="26856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Source-Helical gear by MISUMI Manufactures </a:t>
            </a:r>
          </a:p>
        </p:txBody>
      </p:sp>
      <p:pic>
        <p:nvPicPr>
          <p:cNvPr id="17" name="Picture 16" descr="A close-up of a gear&#10;&#10;AI-generated content may be incorrect.">
            <a:extLst>
              <a:ext uri="{FF2B5EF4-FFF2-40B4-BE49-F238E27FC236}">
                <a16:creationId xmlns:a16="http://schemas.microsoft.com/office/drawing/2014/main" id="{52B30B63-385C-D76A-05A5-CF4FE8BA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58" t="8371" r="10871" b="7564"/>
          <a:stretch>
            <a:fillRect/>
          </a:stretch>
        </p:blipFill>
        <p:spPr>
          <a:xfrm>
            <a:off x="8287534" y="1242569"/>
            <a:ext cx="2666200" cy="26523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BC7737-B2A7-CE03-0F40-DAB9AFFF404E}"/>
              </a:ext>
            </a:extLst>
          </p:cNvPr>
          <p:cNvSpPr txBox="1"/>
          <p:nvPr/>
        </p:nvSpPr>
        <p:spPr>
          <a:xfrm>
            <a:off x="7896306" y="3955080"/>
            <a:ext cx="346206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Source- Planetary System</a:t>
            </a:r>
            <a:br>
              <a:rPr lang="en-US" sz="1400" b="1" dirty="0">
                <a:latin typeface="Times New Roman"/>
              </a:rPr>
            </a:br>
            <a:r>
              <a:rPr lang="en-US" sz="1400" b="1" dirty="0">
                <a:latin typeface="Times New Roman"/>
                <a:cs typeface="Times New Roman"/>
              </a:rPr>
              <a:t>gears by SMC</a:t>
            </a:r>
          </a:p>
          <a:p>
            <a:r>
              <a:rPr lang="en-US" sz="1400" b="1" dirty="0">
                <a:latin typeface="Times New Roman"/>
                <a:cs typeface="Times New Roman"/>
              </a:rPr>
              <a:t>Manufactures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066602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2E01A-DF06-CFD9-0673-644017443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2DA726A-5AC5-FF4A-B951-1056762A9845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2579D56-EC7D-EBEC-09B7-DF86F9A123C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B1153AD-69D4-E120-FBAD-DD9E18AEDFB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22F23F-7A1F-3C05-D0E1-E617769844E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72E76B-7898-3C11-5AD4-EB560343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131</a:t>
            </a:fld>
            <a:endParaRPr lang="en-GB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2A0717-2DB4-2447-336C-AA811B4069AC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98DC669-15C4-8AA5-6B1E-0DF6FB25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/>
          <a:lstStyle/>
          <a:p>
            <a:pPr algn="ctr"/>
            <a:br>
              <a:rPr lang="en-US" sz="2900" dirty="0">
                <a:latin typeface="Times New Roman"/>
                <a:cs typeface="Times New Roman"/>
              </a:rPr>
            </a:br>
            <a:r>
              <a:rPr lang="en-US" sz="2900" dirty="0">
                <a:latin typeface="Times New Roman"/>
                <a:cs typeface="Times New Roman"/>
              </a:rPr>
              <a:t>Gearbox system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561AF2-F05D-4D16-4C74-1FA9565564C3}"/>
              </a:ext>
            </a:extLst>
          </p:cNvPr>
          <p:cNvGraphicFramePr>
            <a:graphicFrameLocks noGrp="1"/>
          </p:cNvGraphicFramePr>
          <p:nvPr/>
        </p:nvGraphicFramePr>
        <p:xfrm>
          <a:off x="488829" y="1107055"/>
          <a:ext cx="11496940" cy="531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9574">
                  <a:extLst>
                    <a:ext uri="{9D8B030D-6E8A-4147-A177-3AD203B41FA5}">
                      <a16:colId xmlns:a16="http://schemas.microsoft.com/office/drawing/2014/main" val="1459046080"/>
                    </a:ext>
                  </a:extLst>
                </a:gridCol>
                <a:gridCol w="2348259">
                  <a:extLst>
                    <a:ext uri="{9D8B030D-6E8A-4147-A177-3AD203B41FA5}">
                      <a16:colId xmlns:a16="http://schemas.microsoft.com/office/drawing/2014/main" val="184797688"/>
                    </a:ext>
                  </a:extLst>
                </a:gridCol>
                <a:gridCol w="2181847">
                  <a:extLst>
                    <a:ext uri="{9D8B030D-6E8A-4147-A177-3AD203B41FA5}">
                      <a16:colId xmlns:a16="http://schemas.microsoft.com/office/drawing/2014/main" val="1336800085"/>
                    </a:ext>
                  </a:extLst>
                </a:gridCol>
                <a:gridCol w="2070907">
                  <a:extLst>
                    <a:ext uri="{9D8B030D-6E8A-4147-A177-3AD203B41FA5}">
                      <a16:colId xmlns:a16="http://schemas.microsoft.com/office/drawing/2014/main" val="2483635685"/>
                    </a:ext>
                  </a:extLst>
                </a:gridCol>
                <a:gridCol w="2196353">
                  <a:extLst>
                    <a:ext uri="{9D8B030D-6E8A-4147-A177-3AD203B41FA5}">
                      <a16:colId xmlns:a16="http://schemas.microsoft.com/office/drawing/2014/main" val="3235186158"/>
                    </a:ext>
                  </a:extLst>
                </a:gridCol>
              </a:tblGrid>
              <a:tr h="66492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Criteria of gears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Spur 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Beval 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Helical 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Planetary gear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0348"/>
                  </a:ext>
                </a:extLst>
              </a:tr>
              <a:tr h="66492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5171"/>
                  </a:ext>
                </a:extLst>
              </a:tr>
              <a:tr h="66492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Manufacturing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626058"/>
                  </a:ext>
                </a:extLst>
              </a:tr>
              <a:tr h="66492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Space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86531"/>
                  </a:ext>
                </a:extLst>
              </a:tr>
              <a:tr h="66492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46200"/>
                  </a:ext>
                </a:extLst>
              </a:tr>
              <a:tr h="66492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Transmission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647959"/>
                  </a:ext>
                </a:extLst>
              </a:tr>
              <a:tr h="66492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Reliable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50434"/>
                  </a:ext>
                </a:extLst>
              </a:tr>
              <a:tr h="66492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91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2038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1A271-BFA8-2154-9B0E-74B8BB585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76808D9-8D4B-F9D5-149D-64E21803ACE8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D93E1E0-BBDF-9DF6-4639-AA2502EF76A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812F36B-A676-DA56-81CA-B78600362EC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75D3ABE-2F31-A540-0142-FC9E0C61FCCF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1F732C-F027-9BB4-97FD-C32FA963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132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BC8C16-64F9-5759-8E7F-A1B37BFAE8B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CD4CBAED-109A-9B26-FF30-BFB34BED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39F67-B8FB-111C-B77B-D5F05E979566}"/>
              </a:ext>
            </a:extLst>
          </p:cNvPr>
          <p:cNvSpPr txBox="1"/>
          <p:nvPr/>
        </p:nvSpPr>
        <p:spPr>
          <a:xfrm>
            <a:off x="681474" y="1321563"/>
            <a:ext cx="10658902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Main Objective:</a:t>
            </a:r>
          </a:p>
          <a:p>
            <a:pPr marL="285750" indent="-285750">
              <a:buFont typeface="Wingdings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Types of brake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Pros and cons for each brake system via table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Final recommendation 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A50000-FD4D-702D-7EB1-B3392F4477B4}"/>
              </a:ext>
            </a:extLst>
          </p:cNvPr>
          <p:cNvSpPr/>
          <p:nvPr/>
        </p:nvSpPr>
        <p:spPr>
          <a:xfrm>
            <a:off x="180893" y="3713018"/>
            <a:ext cx="2660072" cy="1288472"/>
          </a:xfrm>
          <a:prstGeom prst="roundRect">
            <a:avLst/>
          </a:prstGeom>
          <a:ln>
            <a:solidFill>
              <a:srgbClr val="C0F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65F090-BA25-D791-D514-22179E4E428C}"/>
              </a:ext>
            </a:extLst>
          </p:cNvPr>
          <p:cNvSpPr/>
          <p:nvPr/>
        </p:nvSpPr>
        <p:spPr>
          <a:xfrm>
            <a:off x="3286401" y="3713017"/>
            <a:ext cx="2660072" cy="1288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Yaw Brake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DB03E3-099D-A8E8-6A1D-472223B3669B}"/>
              </a:ext>
            </a:extLst>
          </p:cNvPr>
          <p:cNvSpPr/>
          <p:nvPr/>
        </p:nvSpPr>
        <p:spPr>
          <a:xfrm>
            <a:off x="6449421" y="3713018"/>
            <a:ext cx="2660072" cy="1288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Aerodynamic Brake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C63CAE-6572-B331-A0D6-59E443ACD99A}"/>
              </a:ext>
            </a:extLst>
          </p:cNvPr>
          <p:cNvSpPr/>
          <p:nvPr/>
        </p:nvSpPr>
        <p:spPr>
          <a:xfrm>
            <a:off x="9425533" y="3713017"/>
            <a:ext cx="2660072" cy="12884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latin typeface="Times New Roman"/>
                <a:cs typeface="Times New Roman"/>
              </a:rPr>
              <a:t>Electrical Brake</a:t>
            </a:r>
          </a:p>
        </p:txBody>
      </p:sp>
    </p:spTree>
    <p:extLst>
      <p:ext uri="{BB962C8B-B14F-4D97-AF65-F5344CB8AC3E}">
        <p14:creationId xmlns:p14="http://schemas.microsoft.com/office/powerpoint/2010/main" val="9660088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741D6-F3EA-1825-5D30-AD5BDD974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59857DD-9C62-8EFD-FB0F-38EE99B77872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DB40DA6-6BFB-C843-73BC-4F297552E75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01B8E14-13AB-70B3-7FCB-ECAC61E59490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8A01D19-E4AD-44BB-B66F-C6FA1FA1EC3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5B7899-DF10-D255-49EB-1D5F44EF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133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5B5869-2DE7-7020-8DB6-6236C2DF2DF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48F6FB6B-FB29-2112-449A-732F9487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Rotor Brake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DB1EA1-0A9A-F48B-5E8A-5FBC5C9C961B}"/>
              </a:ext>
            </a:extLst>
          </p:cNvPr>
          <p:cNvGraphicFramePr>
            <a:graphicFrameLocks noGrp="1"/>
          </p:cNvGraphicFramePr>
          <p:nvPr/>
        </p:nvGraphicFramePr>
        <p:xfrm>
          <a:off x="345056" y="1423358"/>
          <a:ext cx="11576987" cy="506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997">
                  <a:extLst>
                    <a:ext uri="{9D8B030D-6E8A-4147-A177-3AD203B41FA5}">
                      <a16:colId xmlns:a16="http://schemas.microsoft.com/office/drawing/2014/main" val="2590879051"/>
                    </a:ext>
                  </a:extLst>
                </a:gridCol>
                <a:gridCol w="3839882">
                  <a:extLst>
                    <a:ext uri="{9D8B030D-6E8A-4147-A177-3AD203B41FA5}">
                      <a16:colId xmlns:a16="http://schemas.microsoft.com/office/drawing/2014/main" val="415979798"/>
                    </a:ext>
                  </a:extLst>
                </a:gridCol>
                <a:gridCol w="3878108">
                  <a:extLst>
                    <a:ext uri="{9D8B030D-6E8A-4147-A177-3AD203B41FA5}">
                      <a16:colId xmlns:a16="http://schemas.microsoft.com/office/drawing/2014/main" val="1862772152"/>
                    </a:ext>
                  </a:extLst>
                </a:gridCol>
              </a:tblGrid>
              <a:tr h="63352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Criteria of rotor brake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Fixed caliper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Floating caliper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67788"/>
                  </a:ext>
                </a:extLst>
              </a:tr>
              <a:tr h="63352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62322"/>
                  </a:ext>
                </a:extLst>
              </a:tr>
              <a:tr h="63352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Manufacturing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08672"/>
                  </a:ext>
                </a:extLst>
              </a:tr>
              <a:tr h="63352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Space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78187"/>
                  </a:ext>
                </a:extLst>
              </a:tr>
              <a:tr h="63352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Performance and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985600"/>
                  </a:ext>
                </a:extLst>
              </a:tr>
              <a:tr h="63352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99516"/>
                  </a:ext>
                </a:extLst>
              </a:tr>
              <a:tr h="63352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Maintenance and Reliability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36045"/>
                  </a:ext>
                </a:extLst>
              </a:tr>
              <a:tr h="63352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74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9976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8B185-BF35-B563-4EFB-21C8349E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027FDE0C-0EB0-2A84-DF1D-047FA302E0B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2660C4E2-20F8-07B9-CDBC-E97B90865B2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CE90A4-29AF-F1C1-768C-54B9A82C11B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7B43D1-26D7-40A6-F34B-DD7573A9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134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3B4864-2B15-883D-3118-1EACCA62E7F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F2979C3D-6853-EEA9-1E0A-75E23ECB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Coupling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945F4-D280-B702-00BE-1D05A66FDCCF}"/>
              </a:ext>
            </a:extLst>
          </p:cNvPr>
          <p:cNvSpPr txBox="1"/>
          <p:nvPr/>
        </p:nvSpPr>
        <p:spPr>
          <a:xfrm>
            <a:off x="753361" y="1335940"/>
            <a:ext cx="1065890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Main Objective:</a:t>
            </a:r>
          </a:p>
          <a:p>
            <a:pPr marL="285750" indent="-285750">
              <a:buFont typeface="Wingdings,Sans-Serif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Types of coupling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Pros and cons for each coupling via table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Final recommendation 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B8D058-81D1-23E5-68E8-AC7DB4B3D60E}"/>
              </a:ext>
            </a:extLst>
          </p:cNvPr>
          <p:cNvSpPr/>
          <p:nvPr/>
        </p:nvSpPr>
        <p:spPr>
          <a:xfrm>
            <a:off x="4462993" y="2574854"/>
            <a:ext cx="2743200" cy="14547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Flexible Coupling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0044B1-522F-0D6E-B17F-521FAFDBBB96}"/>
              </a:ext>
            </a:extLst>
          </p:cNvPr>
          <p:cNvSpPr/>
          <p:nvPr/>
        </p:nvSpPr>
        <p:spPr>
          <a:xfrm>
            <a:off x="484909" y="4641273"/>
            <a:ext cx="2812472" cy="1343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Disc Coupling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F2D772-E046-2727-302C-A9C5489437AE}"/>
              </a:ext>
            </a:extLst>
          </p:cNvPr>
          <p:cNvSpPr/>
          <p:nvPr/>
        </p:nvSpPr>
        <p:spPr>
          <a:xfrm>
            <a:off x="4438682" y="4526254"/>
            <a:ext cx="2812472" cy="1343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Rubber-Hydraulic Coupling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53D133-06B8-CD96-5A4A-093C010F7DF9}"/>
              </a:ext>
            </a:extLst>
          </p:cNvPr>
          <p:cNvSpPr/>
          <p:nvPr/>
        </p:nvSpPr>
        <p:spPr>
          <a:xfrm>
            <a:off x="8737513" y="4526254"/>
            <a:ext cx="2812472" cy="1343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Composite Coupling</a:t>
            </a:r>
          </a:p>
        </p:txBody>
      </p:sp>
    </p:spTree>
    <p:extLst>
      <p:ext uri="{BB962C8B-B14F-4D97-AF65-F5344CB8AC3E}">
        <p14:creationId xmlns:p14="http://schemas.microsoft.com/office/powerpoint/2010/main" val="8436264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135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Coupling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D7564A-8C8D-19DB-4303-29294F3DCC2E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1452113"/>
          <a:ext cx="11114380" cy="498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117">
                  <a:extLst>
                    <a:ext uri="{9D8B030D-6E8A-4147-A177-3AD203B41FA5}">
                      <a16:colId xmlns:a16="http://schemas.microsoft.com/office/drawing/2014/main" val="2823663955"/>
                    </a:ext>
                  </a:extLst>
                </a:gridCol>
                <a:gridCol w="2783421">
                  <a:extLst>
                    <a:ext uri="{9D8B030D-6E8A-4147-A177-3AD203B41FA5}">
                      <a16:colId xmlns:a16="http://schemas.microsoft.com/office/drawing/2014/main" val="1630828342"/>
                    </a:ext>
                  </a:extLst>
                </a:gridCol>
                <a:gridCol w="2783421">
                  <a:extLst>
                    <a:ext uri="{9D8B030D-6E8A-4147-A177-3AD203B41FA5}">
                      <a16:colId xmlns:a16="http://schemas.microsoft.com/office/drawing/2014/main" val="3476065087"/>
                    </a:ext>
                  </a:extLst>
                </a:gridCol>
                <a:gridCol w="2783421">
                  <a:extLst>
                    <a:ext uri="{9D8B030D-6E8A-4147-A177-3AD203B41FA5}">
                      <a16:colId xmlns:a16="http://schemas.microsoft.com/office/drawing/2014/main" val="1438624359"/>
                    </a:ext>
                  </a:extLst>
                </a:gridCol>
              </a:tblGrid>
              <a:tr h="62752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Criteria of 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Disc 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Rubber-Hydraulic 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Composite Coupling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531037"/>
                  </a:ext>
                </a:extLst>
              </a:tr>
              <a:tr h="72450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471148"/>
                  </a:ext>
                </a:extLst>
              </a:tr>
              <a:tr h="72450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All kind of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486651"/>
                  </a:ext>
                </a:extLst>
              </a:tr>
              <a:tr h="72450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Efficiency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414167"/>
                  </a:ext>
                </a:extLst>
              </a:tr>
              <a:tr h="72450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Service and Maintenance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352235"/>
                  </a:ext>
                </a:extLst>
              </a:tr>
              <a:tr h="72450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Reliability and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21627"/>
                  </a:ext>
                </a:extLst>
              </a:tr>
              <a:tr h="72450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351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3109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8" descr="Hochschule Flensburg (Fachhochschule) – Wikipedia"/>
          <p:cNvPicPr>
            <a:picLocks noChangeAspect="1" noChangeArrowheads="1"/>
          </p:cNvPicPr>
          <p:nvPr/>
        </p:nvPicPr>
        <p:blipFill>
          <a:blip r:embed="rId3" cstate="hqprint"/>
          <a:stretch>
            <a:fillRect/>
          </a:stretch>
        </p:blipFill>
        <p:spPr bwMode="auto">
          <a:xfrm>
            <a:off x="370440" y="264131"/>
            <a:ext cx="1802472" cy="1196903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</p:spPr>
      </p:pic>
      <p:pic>
        <p:nvPicPr>
          <p:cNvPr id="2097153" name="Picture 14" descr="A black background with blue text  AI-generated content may be incorrect."/>
          <p:cNvPicPr>
            <a:picLocks noChangeAspect="1" noChangeArrowheads="1"/>
          </p:cNvPicPr>
          <p:nvPr/>
        </p:nvPicPr>
        <p:blipFill>
          <a:blip r:embed="rId4" cstate="hqprint"/>
          <a:stretch>
            <a:fillRect/>
          </a:stretch>
        </p:blipFill>
        <p:spPr bwMode="auto">
          <a:xfrm>
            <a:off x="8983394" y="408775"/>
            <a:ext cx="3146894" cy="912599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</p:spPr>
      </p:pic>
      <p:pic>
        <p:nvPicPr>
          <p:cNvPr id="2097154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324" y="55420"/>
            <a:ext cx="3136136" cy="1449926"/>
          </a:xfrm>
          <a:prstGeom prst="rect">
            <a:avLst/>
          </a:prstGeom>
        </p:spPr>
      </p:pic>
      <p:sp>
        <p:nvSpPr>
          <p:cNvPr id="1048585" name="Free-form: Shape 13"/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86" name="Free-form: Shape 13"/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87" name="Free-form: Shape 13"/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8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58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136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48590" name="Title 1"/>
          <p:cNvSpPr>
            <a:spLocks noGrp="1"/>
          </p:cNvSpPr>
          <p:nvPr>
            <p:ph type="ctrTitle"/>
          </p:nvPr>
        </p:nvSpPr>
        <p:spPr>
          <a:xfrm>
            <a:off x="721968" y="1796504"/>
            <a:ext cx="10835147" cy="790489"/>
          </a:xfrm>
        </p:spPr>
        <p:txBody>
          <a:bodyPr>
            <a:noAutofit/>
          </a:bodyPr>
          <a:lstStyle/>
          <a:p>
            <a:r>
              <a:rPr lang="it-IT" sz="4400" b="1" dirty="0">
                <a:cs typeface="Times New Roman" panose="02020603050405020304" pitchFamily="18" charset="0"/>
              </a:rPr>
              <a:t>Weekly report: Machine Bed &amp; </a:t>
            </a:r>
            <a:r>
              <a:rPr lang="it-IT" sz="4400" b="1" dirty="0" err="1">
                <a:cs typeface="Times New Roman" panose="02020603050405020304" pitchFamily="18" charset="0"/>
              </a:rPr>
              <a:t>Yaw</a:t>
            </a:r>
            <a:r>
              <a:rPr lang="it-IT" sz="4400" b="1" dirty="0">
                <a:cs typeface="Times New Roman" panose="02020603050405020304" pitchFamily="18" charset="0"/>
              </a:rPr>
              <a:t> System</a:t>
            </a:r>
            <a:endParaRPr lang="en-GB" sz="4400" b="1" dirty="0">
              <a:cs typeface="Times New Roman" panose="02020603050405020304" pitchFamily="18" charset="0"/>
            </a:endParaRPr>
          </a:p>
        </p:txBody>
      </p:sp>
      <p:sp>
        <p:nvSpPr>
          <p:cNvPr id="1048591" name="Subtitle 2"/>
          <p:cNvSpPr>
            <a:spLocks noGrp="1"/>
          </p:cNvSpPr>
          <p:nvPr>
            <p:ph type="subTitle" idx="1"/>
          </p:nvPr>
        </p:nvSpPr>
        <p:spPr>
          <a:xfrm>
            <a:off x="1882874" y="3481288"/>
            <a:ext cx="8426245" cy="1371616"/>
          </a:xfrm>
        </p:spPr>
        <p:txBody>
          <a:bodyPr>
            <a:normAutofit/>
          </a:bodyPr>
          <a:lstStyle/>
          <a:p>
            <a:r>
              <a:rPr lang="it-IT" sz="2000" dirty="0">
                <a:cs typeface="Times New Roman" panose="02020603050405020304" pitchFamily="18" charset="0"/>
              </a:rPr>
              <a:t>Week # 2</a:t>
            </a:r>
          </a:p>
          <a:p>
            <a:r>
              <a:rPr lang="it-IT" sz="2000" dirty="0">
                <a:cs typeface="Times New Roman" panose="02020603050405020304" pitchFamily="18" charset="0"/>
              </a:rPr>
              <a:t>Date: 30/09/2025</a:t>
            </a:r>
          </a:p>
          <a:p>
            <a:r>
              <a:rPr lang="it-IT" sz="2000" dirty="0">
                <a:cs typeface="Times New Roman" panose="02020603050405020304" pitchFamily="18" charset="0"/>
              </a:rPr>
              <a:t>Supervisor: Prof. </a:t>
            </a:r>
            <a:r>
              <a:rPr lang="it-IT" sz="2000" dirty="0" err="1">
                <a:cs typeface="Times New Roman" panose="02020603050405020304" pitchFamily="18" charset="0"/>
              </a:rPr>
              <a:t>Quell</a:t>
            </a:r>
            <a:r>
              <a:rPr lang="it-IT" sz="2000" dirty="0">
                <a:cs typeface="Times New Roman" panose="02020603050405020304" pitchFamily="18" charset="0"/>
              </a:rPr>
              <a:t> Peter</a:t>
            </a:r>
            <a:endParaRPr lang="en-GB" sz="2000" dirty="0">
              <a:cs typeface="Times New Roman" panose="02020603050405020304" pitchFamily="18" charset="0"/>
            </a:endParaRPr>
          </a:p>
        </p:txBody>
      </p:sp>
      <p:sp>
        <p:nvSpPr>
          <p:cNvPr id="1048592" name="Textfeld 12"/>
          <p:cNvSpPr txBox="1"/>
          <p:nvPr/>
        </p:nvSpPr>
        <p:spPr>
          <a:xfrm>
            <a:off x="1724774" y="5112720"/>
            <a:ext cx="87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cs typeface="Times New Roman" panose="02020603050405020304" pitchFamily="18" charset="0"/>
              </a:rPr>
              <a:t>Group </a:t>
            </a:r>
            <a:r>
              <a:rPr lang="de-DE" sz="1400" b="1" dirty="0" err="1">
                <a:cs typeface="Times New Roman" panose="02020603050405020304" pitchFamily="18" charset="0"/>
              </a:rPr>
              <a:t>members</a:t>
            </a:r>
            <a:r>
              <a:rPr lang="de-DE" sz="1400" b="1" dirty="0">
                <a:cs typeface="Times New Roman" panose="02020603050405020304" pitchFamily="18" charset="0"/>
              </a:rPr>
              <a:t>: </a:t>
            </a:r>
            <a:r>
              <a:rPr lang="de-DE" sz="1400" dirty="0">
                <a:cs typeface="Times New Roman" panose="02020603050405020304" pitchFamily="18" charset="0"/>
              </a:rPr>
              <a:t>Shoukat Abbas, </a:t>
            </a:r>
            <a:r>
              <a:rPr lang="de-DE" sz="1400" dirty="0" err="1">
                <a:cs typeface="Times New Roman" panose="02020603050405020304" pitchFamily="18" charset="0"/>
              </a:rPr>
              <a:t>Luksh</a:t>
            </a:r>
            <a:r>
              <a:rPr lang="de-DE" sz="1400" dirty="0">
                <a:cs typeface="Times New Roman" panose="02020603050405020304" pitchFamily="18" charset="0"/>
              </a:rPr>
              <a:t> Chawla, </a:t>
            </a:r>
            <a:r>
              <a:rPr lang="de-DE" sz="1400" dirty="0" err="1">
                <a:cs typeface="Times New Roman" panose="02020603050405020304" pitchFamily="18" charset="0"/>
              </a:rPr>
              <a:t>Sathishkumar</a:t>
            </a:r>
            <a:r>
              <a:rPr lang="de-DE" sz="1400" dirty="0"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cs typeface="Times New Roman" panose="02020603050405020304" pitchFamily="18" charset="0"/>
              </a:rPr>
              <a:t>Venkatachalam</a:t>
            </a:r>
            <a:r>
              <a:rPr lang="de-DE" sz="1400" dirty="0"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cs typeface="Times New Roman" panose="02020603050405020304" pitchFamily="18" charset="0"/>
              </a:rPr>
              <a:t>Shrihari</a:t>
            </a:r>
            <a:r>
              <a:rPr lang="de-DE" sz="1400" dirty="0"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cs typeface="Times New Roman" panose="02020603050405020304" pitchFamily="18" charset="0"/>
              </a:rPr>
              <a:t>Kadam</a:t>
            </a:r>
            <a:endParaRPr lang="de-DE" sz="1400" dirty="0">
              <a:cs typeface="Times New Roman" panose="02020603050405020304" pitchFamily="18" charset="0"/>
            </a:endParaRPr>
          </a:p>
        </p:txBody>
      </p:sp>
      <p:sp>
        <p:nvSpPr>
          <p:cNvPr id="1048593" name="Textfeld 12"/>
          <p:cNvSpPr txBox="1"/>
          <p:nvPr/>
        </p:nvSpPr>
        <p:spPr>
          <a:xfrm>
            <a:off x="2339365" y="6228526"/>
            <a:ext cx="7600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+mj-lt"/>
                <a:cs typeface="Times New Roman" panose="02020603050405020304" pitchFamily="18" charset="0"/>
              </a:rPr>
              <a:t>Flensburg University </a:t>
            </a:r>
            <a:r>
              <a:rPr lang="de-DE" sz="1600" b="1" dirty="0" err="1">
                <a:latin typeface="+mj-lt"/>
                <a:cs typeface="Times New Roman" panose="02020603050405020304" pitchFamily="18" charset="0"/>
              </a:rPr>
              <a:t>of</a:t>
            </a:r>
            <a:r>
              <a:rPr lang="de-DE" sz="1600" b="1" dirty="0">
                <a:latin typeface="+mj-lt"/>
                <a:cs typeface="Times New Roman" panose="02020603050405020304" pitchFamily="18" charset="0"/>
              </a:rPr>
              <a:t> Applied Sciences </a:t>
            </a:r>
          </a:p>
        </p:txBody>
      </p:sp>
      <p:pic>
        <p:nvPicPr>
          <p:cNvPr id="2097155" name="Picture 21" descr="A blue and yellow windmills  AI-generated content may be incorrect."/>
          <p:cNvPicPr>
            <a:picLocks noChangeAspect="1"/>
          </p:cNvPicPr>
          <p:nvPr/>
        </p:nvPicPr>
        <p:blipFill>
          <a:blip r:embed="rId6" cstate="hqprint"/>
          <a:stretch>
            <a:fillRect/>
          </a:stretch>
        </p:blipFill>
        <p:spPr>
          <a:xfrm>
            <a:off x="11066201" y="5526425"/>
            <a:ext cx="1130711" cy="1237186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02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0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137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3145728" name="Straight Connector 5"/>
          <p:cNvCxnSpPr>
            <a:cxnSpLocks/>
          </p:cNvCxnSpPr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04" name="Titel 1"/>
          <p:cNvSpPr>
            <a:spLocks noGrp="1"/>
          </p:cNvSpPr>
          <p:nvPr>
            <p:ph type="title"/>
          </p:nvPr>
        </p:nvSpPr>
        <p:spPr>
          <a:xfrm>
            <a:off x="1799092" y="691498"/>
            <a:ext cx="8589633" cy="712728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cs typeface="Times New Roman" panose="02020603050405020304" pitchFamily="18" charset="0"/>
              </a:rPr>
              <a:t>Objectives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1048605" name="Rectangle 1"/>
          <p:cNvSpPr>
            <a:spLocks noChangeArrowheads="1"/>
          </p:cNvSpPr>
          <p:nvPr/>
        </p:nvSpPr>
        <p:spPr bwMode="auto">
          <a:xfrm>
            <a:off x="1409088" y="1685562"/>
            <a:ext cx="5247155" cy="3393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000" b="1" dirty="0"/>
              <a:t>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omponents influencing the machine bed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Functions and requirements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000" b="1" dirty="0"/>
              <a:t>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oads relevant to the bedplate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3-point suspension concept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000" b="1" dirty="0"/>
              <a:t>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ower–bedplate interface and dimensions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07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138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3145729" name="Straight Connector 5"/>
          <p:cNvCxnSpPr>
            <a:cxnSpLocks/>
          </p:cNvCxnSpPr>
          <p:nvPr/>
        </p:nvCxnSpPr>
        <p:spPr>
          <a:xfrm>
            <a:off x="567523" y="160351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09" name="Titel 1"/>
          <p:cNvSpPr>
            <a:spLocks noGrp="1"/>
          </p:cNvSpPr>
          <p:nvPr>
            <p:ph type="title"/>
          </p:nvPr>
        </p:nvSpPr>
        <p:spPr>
          <a:xfrm>
            <a:off x="747316" y="957258"/>
            <a:ext cx="10693188" cy="712728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/>
              <a:t>Machine Bed: Key Influences &amp; Requirements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1048610" name="Content Placeholder 2"/>
          <p:cNvSpPr>
            <a:spLocks noGrp="1"/>
          </p:cNvSpPr>
          <p:nvPr>
            <p:ph idx="1"/>
          </p:nvPr>
        </p:nvSpPr>
        <p:spPr>
          <a:xfrm>
            <a:off x="1251155" y="2845546"/>
            <a:ext cx="3763297" cy="35282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Main rotor bearing</a:t>
            </a:r>
            <a:endParaRPr lang="en-IN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Gearbox</a:t>
            </a:r>
            <a:endParaRPr lang="en-IN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Generator &amp; converter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Nacelle cover</a:t>
            </a:r>
            <a:endParaRPr lang="en-IN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Auxiliary systems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Cables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Service access systems</a:t>
            </a:r>
            <a:endParaRPr lang="en-IN" sz="2000" dirty="0">
              <a:cs typeface="Times New Roman" panose="02020603050405020304" pitchFamily="18" charset="0"/>
            </a:endParaRPr>
          </a:p>
        </p:txBody>
      </p:sp>
      <p:sp>
        <p:nvSpPr>
          <p:cNvPr id="1048611" name="TextBox 2"/>
          <p:cNvSpPr txBox="1"/>
          <p:nvPr/>
        </p:nvSpPr>
        <p:spPr>
          <a:xfrm>
            <a:off x="946355" y="1736455"/>
            <a:ext cx="4628535" cy="878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Components Influencing the Machine Bed</a:t>
            </a:r>
            <a:endParaRPr lang="en-US" sz="2400" dirty="0">
              <a:latin typeface="+mj-lt"/>
            </a:endParaRPr>
          </a:p>
        </p:txBody>
      </p:sp>
      <p:sp>
        <p:nvSpPr>
          <p:cNvPr id="1048612" name="TextBox 10"/>
          <p:cNvSpPr txBox="1"/>
          <p:nvPr/>
        </p:nvSpPr>
        <p:spPr>
          <a:xfrm>
            <a:off x="6093910" y="1743725"/>
            <a:ext cx="4196441" cy="878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  <a:cs typeface="Times New Roman" panose="02020603050405020304" pitchFamily="18" charset="0"/>
              </a:rPr>
              <a:t>Machine Bed – Requirements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3145730" name="Straight Connector 11"/>
          <p:cNvCxnSpPr>
            <a:cxnSpLocks/>
          </p:cNvCxnSpPr>
          <p:nvPr/>
        </p:nvCxnSpPr>
        <p:spPr>
          <a:xfrm flipH="1">
            <a:off x="6093910" y="2582560"/>
            <a:ext cx="12000" cy="312015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13" name="Content Placeholder 2"/>
          <p:cNvSpPr txBox="1"/>
          <p:nvPr/>
        </p:nvSpPr>
        <p:spPr>
          <a:xfrm>
            <a:off x="6489997" y="2845546"/>
            <a:ext cx="4807268" cy="3528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Lightweight but stiff</a:t>
            </a:r>
            <a:endParaRPr lang="en-IN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Semi design (Main bed casted), reliable for large 5 MW class turbines.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Transport-friendly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Cost-effective and globally manufacturable.</a:t>
            </a:r>
            <a:endParaRPr lang="en-IN" sz="2000" dirty="0"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Climate-resistant </a:t>
            </a:r>
            <a:endParaRPr lang="en-IN" sz="20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15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139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3145731" name="Straight Connector 5"/>
          <p:cNvCxnSpPr>
            <a:cxnSpLocks/>
          </p:cNvCxnSpPr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17" name="Titel 1"/>
          <p:cNvSpPr>
            <a:spLocks noGrp="1"/>
          </p:cNvSpPr>
          <p:nvPr>
            <p:ph type="title"/>
          </p:nvPr>
        </p:nvSpPr>
        <p:spPr>
          <a:xfrm>
            <a:off x="237661" y="737448"/>
            <a:ext cx="11712495" cy="712728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/>
              <a:t>Machine Bed: Loads to Carry, Functions to Fulfil</a:t>
            </a:r>
            <a:endParaRPr lang="de-D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8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t="8712"/>
          <a:stretch>
            <a:fillRect/>
          </a:stretch>
        </p:blipFill>
        <p:spPr>
          <a:xfrm>
            <a:off x="4552335" y="2198001"/>
            <a:ext cx="7151066" cy="3888389"/>
          </a:xfrm>
        </p:spPr>
      </p:pic>
      <p:sp>
        <p:nvSpPr>
          <p:cNvPr id="1048618" name="TextBox 7"/>
          <p:cNvSpPr txBox="1"/>
          <p:nvPr/>
        </p:nvSpPr>
        <p:spPr>
          <a:xfrm>
            <a:off x="484417" y="1780989"/>
            <a:ext cx="3732382" cy="425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cs typeface="Times New Roman" panose="02020603050405020304" pitchFamily="18" charset="0"/>
              </a:rPr>
              <a:t>Functions</a:t>
            </a:r>
            <a:endParaRPr lang="en-IN" sz="2200" dirty="0"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Transfers </a:t>
            </a:r>
            <a:r>
              <a:rPr lang="en-US" sz="2000" b="1" dirty="0">
                <a:cs typeface="Times New Roman" panose="02020603050405020304" pitchFamily="18" charset="0"/>
              </a:rPr>
              <a:t>rotor loads</a:t>
            </a:r>
            <a:r>
              <a:rPr lang="en-US" sz="2000" dirty="0">
                <a:cs typeface="Times New Roman" panose="02020603050405020304" pitchFamily="18" charset="0"/>
              </a:rPr>
              <a:t> (thrust, torque, tilt moments) into </a:t>
            </a:r>
            <a:r>
              <a:rPr lang="en-US" sz="2000" b="1" dirty="0">
                <a:cs typeface="Times New Roman" panose="02020603050405020304" pitchFamily="18" charset="0"/>
              </a:rPr>
              <a:t>tower top</a:t>
            </a:r>
            <a:r>
              <a:rPr lang="en-US" sz="2000" dirty="0">
                <a:cs typeface="Times New Roman" panose="02020603050405020304" pitchFamily="18" charset="0"/>
              </a:rPr>
              <a:t>.</a:t>
            </a:r>
            <a:endParaRPr lang="en-IN" sz="2000" dirty="0"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Provides </a:t>
            </a:r>
            <a:r>
              <a:rPr lang="en-US" sz="2000" b="1" dirty="0">
                <a:cs typeface="Times New Roman" panose="02020603050405020304" pitchFamily="18" charset="0"/>
              </a:rPr>
              <a:t>structural support</a:t>
            </a:r>
            <a:r>
              <a:rPr lang="en-US" sz="2000" dirty="0">
                <a:cs typeface="Times New Roman" panose="02020603050405020304" pitchFamily="18" charset="0"/>
              </a:rPr>
              <a:t> for rotor bearing, gearbox, generator, converter, hydraulics, transformer, etc.</a:t>
            </a:r>
            <a:endParaRPr lang="en-IN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cs typeface="Times New Roman" panose="02020603050405020304" pitchFamily="18" charset="0"/>
            </a:endParaRPr>
          </a:p>
        </p:txBody>
      </p:sp>
      <p:sp>
        <p:nvSpPr>
          <p:cNvPr id="1048619" name="TextBox 6"/>
          <p:cNvSpPr txBox="1"/>
          <p:nvPr/>
        </p:nvSpPr>
        <p:spPr>
          <a:xfrm>
            <a:off x="4872704" y="1687193"/>
            <a:ext cx="6120580" cy="459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cs typeface="Times New Roman" panose="02020603050405020304" pitchFamily="18" charset="0"/>
              </a:rPr>
              <a:t>Loads</a:t>
            </a:r>
            <a:endParaRPr lang="en-IN" sz="2200" dirty="0">
              <a:cs typeface="Times New Roman" panose="02020603050405020304" pitchFamily="18" charset="0"/>
            </a:endParaRPr>
          </a:p>
        </p:txBody>
      </p:sp>
      <p:sp>
        <p:nvSpPr>
          <p:cNvPr id="1048620" name="TextBox 10"/>
          <p:cNvSpPr txBox="1"/>
          <p:nvPr/>
        </p:nvSpPr>
        <p:spPr>
          <a:xfrm>
            <a:off x="6885896" y="6086390"/>
            <a:ext cx="2483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Source: REPOWER-MM92</a:t>
            </a:r>
            <a:r>
              <a:rPr lang="en-US" sz="1400" b="1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4" action="ppaction://hlinksldjump"/>
              </a:rPr>
              <a:t>[1]</a:t>
            </a:r>
            <a:endParaRPr lang="en-US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137" y="2212165"/>
            <a:ext cx="10369726" cy="912598"/>
          </a:xfrm>
        </p:spPr>
        <p:txBody>
          <a:bodyPr/>
          <a:lstStyle/>
          <a:p>
            <a:r>
              <a:rPr lang="en-GB" dirty="0"/>
              <a:t>Weekly report: Team Project Development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32120" y="4905055"/>
            <a:ext cx="6527759" cy="331717"/>
          </a:xfrm>
        </p:spPr>
        <p:txBody>
          <a:bodyPr/>
          <a:lstStyle/>
          <a:p>
            <a:r>
              <a:rPr lang="en-GB" dirty="0"/>
              <a:t>Group members: </a:t>
            </a:r>
            <a:r>
              <a:rPr lang="tr-TR" b="1" dirty="0"/>
              <a:t>Luis Urhahn, Ahmed Sallam, Ceren Cetin, Sohail Mansuri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0DF395A-2830-9AA6-9F70-51EE213DECC2}"/>
              </a:ext>
            </a:extLst>
          </p:cNvPr>
          <p:cNvSpPr txBox="1">
            <a:spLocks/>
          </p:cNvSpPr>
          <p:nvPr/>
        </p:nvSpPr>
        <p:spPr>
          <a:xfrm>
            <a:off x="1412841" y="358691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01</a:t>
            </a:r>
          </a:p>
          <a:p>
            <a:r>
              <a:rPr lang="it-IT" sz="2000" dirty="0"/>
              <a:t>Date: 30/09/2025</a:t>
            </a:r>
          </a:p>
          <a:p>
            <a:r>
              <a:rPr lang="it-IT" sz="2000" dirty="0"/>
              <a:t>Supervisor: Dr. Marina Blohm</a:t>
            </a:r>
          </a:p>
        </p:txBody>
      </p:sp>
    </p:spTree>
    <p:extLst>
      <p:ext uri="{BB962C8B-B14F-4D97-AF65-F5344CB8AC3E}">
        <p14:creationId xmlns:p14="http://schemas.microsoft.com/office/powerpoint/2010/main" val="15151023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</a:t>
            </a:fld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2" name="Straight Connector 5"/>
          <p:cNvCxnSpPr>
            <a:cxnSpLocks/>
          </p:cNvCxnSpPr>
          <p:nvPr/>
        </p:nvCxnSpPr>
        <p:spPr>
          <a:xfrm>
            <a:off x="484418" y="1230873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23" name="Title 1"/>
          <p:cNvSpPr>
            <a:spLocks noGrp="1"/>
          </p:cNvSpPr>
          <p:nvPr>
            <p:ph type="title"/>
          </p:nvPr>
        </p:nvSpPr>
        <p:spPr>
          <a:xfrm>
            <a:off x="694592" y="3554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cs typeface="Times New Roman" panose="02020603050405020304" pitchFamily="18" charset="0"/>
              </a:rPr>
              <a:t>Estimated load influenced or relevant to Bed plate </a:t>
            </a:r>
          </a:p>
        </p:txBody>
      </p:sp>
      <p:sp>
        <p:nvSpPr>
          <p:cNvPr id="1048624" name="Free-form: Shape 13"/>
          <p:cNvSpPr/>
          <p:nvPr/>
        </p:nvSpPr>
        <p:spPr>
          <a:xfrm rot="10800000">
            <a:off x="-2090" y="-10376"/>
            <a:ext cx="12192000" cy="73796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Content Placeholder 14"/>
          <p:cNvSpPr>
            <a:spLocks noGrp="1"/>
          </p:cNvSpPr>
          <p:nvPr>
            <p:ph idx="1"/>
          </p:nvPr>
        </p:nvSpPr>
        <p:spPr>
          <a:xfrm>
            <a:off x="1208329" y="1794053"/>
            <a:ext cx="11543071" cy="5126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cs typeface="Times New Roman" panose="02020603050405020304" pitchFamily="18" charset="0"/>
              </a:rPr>
              <a:t>1.  Rotor Thrust (</a:t>
            </a:r>
            <a:r>
              <a:rPr lang="en-US" sz="2200" b="1" dirty="0" err="1">
                <a:cs typeface="Times New Roman" panose="02020603050405020304" pitchFamily="18" charset="0"/>
              </a:rPr>
              <a:t>Fx</a:t>
            </a:r>
            <a:r>
              <a:rPr lang="en-US" sz="2200" b="1" dirty="0"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cs typeface="Times New Roman" panose="02020603050405020304" pitchFamily="18" charset="0"/>
              </a:rPr>
              <a:t>    Hub → main shaft → bearings → bedplate,</a:t>
            </a:r>
            <a:r>
              <a:rPr lang="en-US" sz="2000" dirty="0">
                <a:cs typeface="Times New Roman" panose="02020603050405020304" pitchFamily="18" charset="0"/>
              </a:rPr>
              <a:t> and also into the </a:t>
            </a:r>
            <a:r>
              <a:rPr lang="en-US" sz="2000" b="1" dirty="0">
                <a:cs typeface="Times New Roman" panose="02020603050405020304" pitchFamily="18" charset="0"/>
              </a:rPr>
              <a:t>yaw system.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200" b="1" dirty="0">
                <a:cs typeface="Times New Roman" panose="02020603050405020304" pitchFamily="18" charset="0"/>
              </a:rPr>
              <a:t>2.  Yaw Bearing Tilt Moment (My)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      </a:t>
            </a:r>
            <a:r>
              <a:rPr lang="en-US" sz="2000" b="1" dirty="0">
                <a:cs typeface="Times New Roman" panose="02020603050405020304" pitchFamily="18" charset="0"/>
              </a:rPr>
              <a:t>Yaw bearing</a:t>
            </a:r>
            <a:r>
              <a:rPr lang="en-US" sz="2000" dirty="0">
                <a:cs typeface="Times New Roman" panose="02020603050405020304" pitchFamily="18" charset="0"/>
              </a:rPr>
              <a:t> due to rotor thrust + side loads, acting as a couple about the tower top. </a:t>
            </a:r>
            <a:endParaRPr lang="zh-CN" altLang="en-US" sz="2000" dirty="0"/>
          </a:p>
        </p:txBody>
      </p:sp>
      <p:sp>
        <p:nvSpPr>
          <p:cNvPr id="1048781" name="Content Placeholder 14"/>
          <p:cNvSpPr>
            <a:spLocks noGrp="1"/>
          </p:cNvSpPr>
          <p:nvPr/>
        </p:nvSpPr>
        <p:spPr>
          <a:xfrm>
            <a:off x="1208329" y="37893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/>
                <a:cs typeface="Times New Roman" panose="02020603050405020304" pitchFamily="18" charset="0"/>
              </a:rPr>
              <a:t>3.  </a:t>
            </a:r>
            <a:r>
              <a:rPr lang="en-US" sz="2200" b="1" dirty="0">
                <a:cs typeface="Times New Roman" panose="02020603050405020304" pitchFamily="18" charset="0"/>
              </a:rPr>
              <a:t>Rotor Torque (</a:t>
            </a:r>
            <a:r>
              <a:rPr lang="en-US" sz="2200" b="1" dirty="0" err="1">
                <a:cs typeface="Times New Roman" panose="02020603050405020304" pitchFamily="18" charset="0"/>
              </a:rPr>
              <a:t>Mz</a:t>
            </a:r>
            <a:r>
              <a:rPr lang="en-US" sz="2200" b="1" dirty="0"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Rotor → drivetrain → generator, caused by aerodynamic lift on blades.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4.  </a:t>
            </a:r>
            <a:r>
              <a:rPr lang="en-US" sz="2200" b="1" dirty="0">
                <a:cs typeface="Times New Roman" panose="02020603050405020304" pitchFamily="18" charset="0"/>
              </a:rPr>
              <a:t>Tower-bottom Moment (Mx/My at tower base)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Times New Roman" panose="02020603050405020304" pitchFamily="18" charset="0"/>
              </a:rPr>
              <a:t>  Rotor loads + nacelle + wind on tower.</a:t>
            </a:r>
            <a:endParaRPr lang="zh-CN" altLang="en-US" sz="2000" dirty="0"/>
          </a:p>
          <a:p>
            <a:endParaRPr lang="en-IN" sz="2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141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3145734" name="Straight Connector 5"/>
          <p:cNvCxnSpPr>
            <a:cxnSpLocks/>
          </p:cNvCxnSpPr>
          <p:nvPr/>
        </p:nvCxnSpPr>
        <p:spPr>
          <a:xfrm>
            <a:off x="473320" y="1486512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-8793" y="580351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cs typeface="Times New Roman" panose="02020603050405020304" pitchFamily="18" charset="0"/>
              </a:rPr>
              <a:t>Estimated influenced or relevant to the Bed-plate Load data</a:t>
            </a:r>
          </a:p>
        </p:txBody>
      </p:sp>
      <p:graphicFrame>
        <p:nvGraphicFramePr>
          <p:cNvPr id="4194304" name="Content Placeholder 2"/>
          <p:cNvGraphicFramePr>
            <a:graphicFrameLocks noGrp="1"/>
          </p:cNvGraphicFramePr>
          <p:nvPr>
            <p:ph idx="1"/>
          </p:nvPr>
        </p:nvGraphicFramePr>
        <p:xfrm>
          <a:off x="1720645" y="2151154"/>
          <a:ext cx="7256207" cy="2841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97160" name="Picture 7" descr="A blue and yellow windmills  AI-generated content may be incorrect."/>
          <p:cNvPicPr>
            <a:picLocks noChangeAspect="1"/>
          </p:cNvPicPr>
          <p:nvPr/>
        </p:nvPicPr>
        <p:blipFill>
          <a:blip r:embed="rId7" cstate="hqprint"/>
          <a:stretch>
            <a:fillRect/>
          </a:stretch>
        </p:blipFill>
        <p:spPr>
          <a:xfrm>
            <a:off x="11066201" y="5526425"/>
            <a:ext cx="1130711" cy="1237186"/>
          </a:xfrm>
          <a:prstGeom prst="rect">
            <a:avLst/>
          </a:prstGeom>
        </p:spPr>
      </p:pic>
      <p:sp>
        <p:nvSpPr>
          <p:cNvPr id="1048634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97161" name="Picture 12"/>
          <p:cNvPicPr>
            <a:picLocks noChangeAspect="1"/>
          </p:cNvPicPr>
          <p:nvPr/>
        </p:nvPicPr>
        <p:blipFill>
          <a:blip r:embed="rId8" cstate="hqprint"/>
          <a:stretch>
            <a:fillRect/>
          </a:stretch>
        </p:blipFill>
        <p:spPr>
          <a:xfrm>
            <a:off x="1995948" y="1510728"/>
            <a:ext cx="8091949" cy="4982148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Free-form: Shape 13"/>
          <p:cNvSpPr/>
          <p:nvPr/>
        </p:nvSpPr>
        <p:spPr>
          <a:xfrm rot="10800000">
            <a:off x="7747" y="-11178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36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62224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142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3145735" name="Straight Connector 5"/>
          <p:cNvCxnSpPr>
            <a:cxnSpLocks/>
          </p:cNvCxnSpPr>
          <p:nvPr/>
        </p:nvCxnSpPr>
        <p:spPr>
          <a:xfrm>
            <a:off x="494255" y="112918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38" name="Titel 1"/>
          <p:cNvSpPr>
            <a:spLocks noGrp="1"/>
          </p:cNvSpPr>
          <p:nvPr>
            <p:ph type="title"/>
          </p:nvPr>
        </p:nvSpPr>
        <p:spPr>
          <a:xfrm>
            <a:off x="705265" y="489120"/>
            <a:ext cx="10892560" cy="71272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cs typeface="Times New Roman" panose="02020603050405020304" pitchFamily="18" charset="0"/>
              </a:rPr>
              <a:t>3-point suspension affects yaw-drive placement?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pic>
        <p:nvPicPr>
          <p:cNvPr id="2097162" name="Picture 16" descr="A blue and yellow windmills  AI-generated content may be incorrect.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11066201" y="5526425"/>
            <a:ext cx="1130711" cy="1237186"/>
          </a:xfrm>
          <a:prstGeom prst="rect">
            <a:avLst/>
          </a:prstGeom>
        </p:spPr>
      </p:pic>
      <p:sp>
        <p:nvSpPr>
          <p:cNvPr id="1048639" name="TextBox 2"/>
          <p:cNvSpPr txBox="1"/>
          <p:nvPr/>
        </p:nvSpPr>
        <p:spPr>
          <a:xfrm>
            <a:off x="574761" y="1387948"/>
            <a:ext cx="5385429" cy="5742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200" b="1" dirty="0">
                <a:cs typeface="Times New Roman" panose="02020603050405020304" pitchFamily="18" charset="0"/>
              </a:rPr>
              <a:t>Tower Drive Constraints</a:t>
            </a:r>
          </a:p>
          <a:p>
            <a:pPr>
              <a:buNone/>
            </a:pPr>
            <a:endParaRPr lang="en-IN" sz="2000" b="1" dirty="0"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Blocked drive windows: suspension beams at ~0°, 120°, 240° limit yaw motor locations.</a:t>
            </a:r>
          </a:p>
          <a:p>
            <a:pPr lvl="0"/>
            <a:endParaRPr lang="en-US" sz="2000" dirty="0"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Asymmetric load path if drives cluster → eccentric reactions, higher local stresses.</a:t>
            </a:r>
          </a:p>
          <a:p>
            <a:pPr lvl="0"/>
            <a:endParaRPr lang="en-US" sz="2000" dirty="0"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Lever-arm conflict: beams reduce radial envelope, forcing shorter/offset gearmotors.</a:t>
            </a:r>
          </a:p>
          <a:p>
            <a:pPr lvl="0"/>
            <a:endParaRPr lang="en-US" sz="2000" dirty="0"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Maintenance hurdles: restricted clearance for service, cables, grease lines, and ventilation.</a:t>
            </a:r>
          </a:p>
          <a:p>
            <a:endParaRPr lang="en-IN" sz="2000" dirty="0">
              <a:cs typeface="Times New Roman" panose="02020603050405020304" pitchFamily="18" charset="0"/>
            </a:endParaRPr>
          </a:p>
        </p:txBody>
      </p:sp>
      <p:sp>
        <p:nvSpPr>
          <p:cNvPr id="1048640" name="Rectangle 3"/>
          <p:cNvSpPr/>
          <p:nvPr/>
        </p:nvSpPr>
        <p:spPr>
          <a:xfrm>
            <a:off x="6581603" y="1387948"/>
            <a:ext cx="5016222" cy="4752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cs typeface="Times New Roman" panose="02020603050405020304" pitchFamily="18" charset="0"/>
              </a:rPr>
              <a:t>Practical ways to overcome it</a:t>
            </a:r>
            <a:endParaRPr lang="en-US" sz="2200" b="1" dirty="0"/>
          </a:p>
          <a:p>
            <a:pPr lvl="0"/>
            <a:r>
              <a:rPr lang="en-US" sz="2000" b="1" dirty="0"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Rotate support triangle so beams fall between drive windows.</a:t>
            </a:r>
          </a:p>
          <a:p>
            <a:pPr lvl="0"/>
            <a:endParaRPr lang="en-US" sz="2000" dirty="0"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Multi-level placement: stagger drives above/below yaw ring.</a:t>
            </a:r>
          </a:p>
          <a:p>
            <a:pPr lvl="0"/>
            <a:endParaRPr lang="en-US" sz="2000" dirty="0"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Change tooth orientation: external ↔ internal gear or use idler gears.</a:t>
            </a:r>
          </a:p>
          <a:p>
            <a:pPr lvl="0"/>
            <a:endParaRPr lang="en-US" sz="2000" dirty="0"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Times New Roman" panose="02020603050405020304" pitchFamily="18" charset="0"/>
              </a:rPr>
              <a:t>Slim/reshaped beams: pockets/scallops near drives with reinforcement.</a:t>
            </a:r>
          </a:p>
        </p:txBody>
      </p:sp>
      <p:cxnSp>
        <p:nvCxnSpPr>
          <p:cNvPr id="2" name="Straight Connector 8">
            <a:extLst>
              <a:ext uri="{FF2B5EF4-FFF2-40B4-BE49-F238E27FC236}">
                <a16:creationId xmlns:a16="http://schemas.microsoft.com/office/drawing/2014/main" id="{97C5CBCA-E6A3-5B99-62EB-BE8F508E0793}"/>
              </a:ext>
            </a:extLst>
          </p:cNvPr>
          <p:cNvCxnSpPr>
            <a:cxnSpLocks/>
          </p:cNvCxnSpPr>
          <p:nvPr/>
        </p:nvCxnSpPr>
        <p:spPr>
          <a:xfrm>
            <a:off x="6096000" y="1761573"/>
            <a:ext cx="0" cy="3858304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42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143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3145737" name="Straight Connector 5"/>
          <p:cNvCxnSpPr>
            <a:cxnSpLocks/>
          </p:cNvCxnSpPr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44" name="Titel 1"/>
          <p:cNvSpPr>
            <a:spLocks noGrp="1"/>
          </p:cNvSpPr>
          <p:nvPr>
            <p:ph type="title"/>
          </p:nvPr>
        </p:nvSpPr>
        <p:spPr>
          <a:xfrm>
            <a:off x="692706" y="648486"/>
            <a:ext cx="11093801" cy="71272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cs typeface="Times New Roman" panose="02020603050405020304" pitchFamily="18" charset="0"/>
              </a:rPr>
              <a:t>What “easier” vs “harder” looks like with 3-point 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1048645" name="TextBox 2"/>
          <p:cNvSpPr txBox="1"/>
          <p:nvPr/>
        </p:nvSpPr>
        <p:spPr>
          <a:xfrm>
            <a:off x="1240948" y="1463505"/>
            <a:ext cx="10545560" cy="497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cs typeface="Times New Roman" panose="02020603050405020304" pitchFamily="18" charset="0"/>
              </a:rPr>
              <a:t>Easier when: </a:t>
            </a:r>
          </a:p>
          <a:p>
            <a:endParaRPr lang="en-US" sz="2200" b="1" dirty="0"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cs typeface="Times New Roman" panose="02020603050405020304" pitchFamily="18" charset="0"/>
              </a:rPr>
              <a:t>The support triangle is rotated so that the supports fall between the drive windows.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cs typeface="Times New Roman" panose="02020603050405020304" pitchFamily="18" charset="0"/>
              </a:rPr>
              <a:t>You can use a multi-level or tooth-side flip to clear beams.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cs typeface="Times New Roman" panose="02020603050405020304" pitchFamily="18" charset="0"/>
              </a:rPr>
              <a:t>Drives remain evenly spaced (low eccentricity), with good access</a:t>
            </a:r>
          </a:p>
          <a:p>
            <a:endParaRPr lang="en-US" sz="2200" dirty="0">
              <a:cs typeface="Times New Roman" panose="02020603050405020304" pitchFamily="18" charset="0"/>
            </a:endParaRPr>
          </a:p>
          <a:p>
            <a:r>
              <a:rPr lang="en-US" sz="2200" dirty="0">
                <a:cs typeface="Times New Roman" panose="02020603050405020304" pitchFamily="18" charset="0"/>
              </a:rPr>
              <a:t> </a:t>
            </a:r>
            <a:r>
              <a:rPr lang="en-US" sz="2200" b="1" dirty="0">
                <a:cs typeface="Times New Roman" panose="02020603050405020304" pitchFamily="18" charset="0"/>
              </a:rPr>
              <a:t>Harder when: </a:t>
            </a:r>
          </a:p>
          <a:p>
            <a:endParaRPr lang="en-US" sz="2200" b="1" dirty="0"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cs typeface="Times New Roman" panose="02020603050405020304" pitchFamily="18" charset="0"/>
              </a:rPr>
              <a:t>Supports sit right where drives want to go, forcing clustering.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cs typeface="Times New Roman" panose="02020603050405020304" pitchFamily="18" charset="0"/>
              </a:rPr>
              <a:t>Beams are deep, and you can’t offset the gearboxes (no standoff space).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cs typeface="Times New Roman" panose="02020603050405020304" pitchFamily="18" charset="0"/>
              </a:rPr>
              <a:t>No provision for service pockets/pockets not reinforced → compromises stiffness or maintainability.</a:t>
            </a:r>
            <a:endParaRPr lang="en-IN" sz="20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47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144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3145738" name="Straight Connector 5"/>
          <p:cNvCxnSpPr>
            <a:cxnSpLocks/>
          </p:cNvCxnSpPr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49" name="Titel 1"/>
          <p:cNvSpPr>
            <a:spLocks noGrp="1"/>
          </p:cNvSpPr>
          <p:nvPr>
            <p:ph type="title"/>
          </p:nvPr>
        </p:nvSpPr>
        <p:spPr>
          <a:xfrm>
            <a:off x="1799092" y="691498"/>
            <a:ext cx="8589633" cy="71272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cs typeface="Times New Roman" panose="02020603050405020304" pitchFamily="18" charset="0"/>
              </a:rPr>
              <a:t>Tower Interface &amp; Dimensions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pic>
        <p:nvPicPr>
          <p:cNvPr id="2097164" name="Picture 16" descr="A blue and yellow windmills  AI-generated content may be incorrect.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11066201" y="5526425"/>
            <a:ext cx="1130711" cy="1237186"/>
          </a:xfrm>
          <a:prstGeom prst="rect">
            <a:avLst/>
          </a:prstGeom>
        </p:spPr>
      </p:pic>
      <p:sp>
        <p:nvSpPr>
          <p:cNvPr id="1048650" name="TextBox 2"/>
          <p:cNvSpPr txBox="1"/>
          <p:nvPr/>
        </p:nvSpPr>
        <p:spPr>
          <a:xfrm>
            <a:off x="1135903" y="1715611"/>
            <a:ext cx="10410182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200" b="1" dirty="0">
                <a:cs typeface="Times New Roman" panose="02020603050405020304" pitchFamily="18" charset="0"/>
              </a:rPr>
              <a:t>Tower Top Diameter</a:t>
            </a:r>
            <a:endParaRPr lang="en-IN" sz="2200" dirty="0"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IN" sz="2000" dirty="0">
                <a:cs typeface="Times New Roman" panose="02020603050405020304" pitchFamily="18" charset="0"/>
              </a:rPr>
              <a:t>Directly tied to yaw bearing diameter.</a:t>
            </a:r>
          </a:p>
          <a:p>
            <a:endParaRPr lang="en-IN" sz="2000" dirty="0"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cs typeface="Times New Roman" panose="02020603050405020304" pitchFamily="18" charset="0"/>
              </a:rPr>
              <a:t>          Example: 20 MW turbine with 295 m rotor → 7.2 m yaw bearing/tower top diameter.</a:t>
            </a:r>
          </a:p>
          <a:p>
            <a:pPr lvl="1"/>
            <a:r>
              <a:rPr lang="en-IN" sz="2000" dirty="0">
                <a:cs typeface="Times New Roman" panose="02020603050405020304" pitchFamily="18" charset="0"/>
              </a:rPr>
              <a:t>          For a 5 MW turbine with a 122 m rotor → smaller but similarly scaled around 3-3.5 m.</a:t>
            </a:r>
          </a:p>
          <a:p>
            <a:endParaRPr lang="en-IN" sz="2000" dirty="0"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200" b="1" dirty="0">
                <a:cs typeface="Times New Roman" panose="02020603050405020304" pitchFamily="18" charset="0"/>
              </a:rPr>
              <a:t>Tower–Bedplate Interface</a:t>
            </a:r>
            <a:endParaRPr lang="en-IN" sz="2200" dirty="0"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cs typeface="Times New Roman" panose="02020603050405020304" pitchFamily="18" charset="0"/>
              </a:rPr>
              <a:t>Flanged connection design.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cs typeface="Times New Roman" panose="02020603050405020304" pitchFamily="18" charset="0"/>
              </a:rPr>
              <a:t>Yaw bearing mounted on tower flange.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cs typeface="Times New Roman" panose="02020603050405020304" pitchFamily="18" charset="0"/>
              </a:rPr>
              <a:t>Outer ring fixed to tower top; inner ring mounts nacelle bedplate.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cs typeface="Times New Roman" panose="02020603050405020304" pitchFamily="18" charset="0"/>
              </a:rPr>
              <a:t>Connection is bolted.</a:t>
            </a:r>
          </a:p>
          <a:p>
            <a:endParaRPr lang="en-IN" sz="20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52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5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145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3145739" name="Straight Connector 5"/>
          <p:cNvCxnSpPr>
            <a:cxnSpLocks/>
          </p:cNvCxnSpPr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54" name="Titel 1"/>
          <p:cNvSpPr>
            <a:spLocks noGrp="1"/>
          </p:cNvSpPr>
          <p:nvPr>
            <p:ph type="title"/>
          </p:nvPr>
        </p:nvSpPr>
        <p:spPr>
          <a:xfrm>
            <a:off x="1799092" y="691498"/>
            <a:ext cx="8589633" cy="712728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cs typeface="Times New Roman" panose="02020603050405020304" pitchFamily="18" charset="0"/>
              </a:rPr>
              <a:t>Conclusion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pic>
        <p:nvPicPr>
          <p:cNvPr id="2097165" name="Picture 16" descr="A blue and yellow windmills  AI-generated content may be incorrect.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11066201" y="5526425"/>
            <a:ext cx="1130711" cy="1237186"/>
          </a:xfrm>
          <a:prstGeom prst="rect">
            <a:avLst/>
          </a:prstGeom>
        </p:spPr>
      </p:pic>
      <p:sp>
        <p:nvSpPr>
          <p:cNvPr id="1048655" name="Rectangle 1"/>
          <p:cNvSpPr>
            <a:spLocks noChangeArrowheads="1"/>
          </p:cNvSpPr>
          <p:nvPr/>
        </p:nvSpPr>
        <p:spPr bwMode="auto">
          <a:xfrm>
            <a:off x="1140541" y="1459657"/>
            <a:ext cx="9389807" cy="2733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Identified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key components and requirements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shaping the machine bed.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Reviewed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loads from Loads &amp; Dynamics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and mapped them to the bedplate.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Analyzed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3-point suspension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and its impact on yaw drive placement.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Defined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tower–bedplate interface dimensions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from benchmarking.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8657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58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59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9274" y="6538183"/>
            <a:ext cx="507402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146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3145740" name="Straight Connector 5"/>
          <p:cNvCxnSpPr>
            <a:cxnSpLocks/>
          </p:cNvCxnSpPr>
          <p:nvPr/>
        </p:nvCxnSpPr>
        <p:spPr>
          <a:xfrm>
            <a:off x="484418" y="1299697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694592" y="3963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cs typeface="Times New Roman" panose="02020603050405020304" pitchFamily="18" charset="0"/>
              </a:rPr>
              <a:t>References</a:t>
            </a:r>
            <a:endParaRPr lang="en-US" sz="4000" dirty="0">
              <a:cs typeface="Times New Roman" panose="02020603050405020304" pitchFamily="18" charset="0"/>
            </a:endParaRPr>
          </a:p>
        </p:txBody>
      </p:sp>
      <p:pic>
        <p:nvPicPr>
          <p:cNvPr id="2097166" name="Picture 6" descr="A blue and yellow windmills  AI-generated content may be incorrect.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11056369" y="5526425"/>
            <a:ext cx="1130711" cy="1237186"/>
          </a:xfrm>
          <a:prstGeom prst="rect">
            <a:avLst/>
          </a:prstGeom>
        </p:spPr>
      </p:pic>
      <p:sp>
        <p:nvSpPr>
          <p:cNvPr id="1048662" name="TextBox 3"/>
          <p:cNvSpPr txBox="1"/>
          <p:nvPr/>
        </p:nvSpPr>
        <p:spPr>
          <a:xfrm>
            <a:off x="981807" y="1536115"/>
            <a:ext cx="9804179" cy="617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400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[1]</a:t>
            </a:r>
            <a:r>
              <a:rPr lang="en-GB" sz="1400" kern="100" dirty="0"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GB" sz="1400" kern="100" dirty="0">
                <a:ea typeface="Aptos" panose="020B0004020202020204" pitchFamily="34" charset="0"/>
                <a:cs typeface="Times New Roman" panose="02020603050405020304" pitchFamily="18" charset="0"/>
              </a:rPr>
              <a:t>the reliable 2-mega watt power plant with 92m rotor diameter </a:t>
            </a:r>
            <a:r>
              <a:rPr lang="en-GB" sz="1400" kern="100" dirty="0" err="1">
                <a:ea typeface="Aptos" panose="020B0004020202020204" pitchFamily="34" charset="0"/>
                <a:cs typeface="Times New Roman" panose="02020603050405020304" pitchFamily="18" charset="0"/>
              </a:rPr>
              <a:t>uk</a:t>
            </a:r>
            <a:r>
              <a:rPr lang="en-US" sz="1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https://www.scribd.com/document/89867193/REPOWER-MM92-uk</a:t>
            </a:r>
            <a:endParaRPr lang="en-IN" sz="1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report: Feedback controller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Week number: </a:t>
            </a:r>
            <a:r>
              <a:rPr lang="tr-TR" sz="2000" dirty="0"/>
              <a:t>02</a:t>
            </a:r>
            <a:endParaRPr lang="it-IT" sz="2000" dirty="0"/>
          </a:p>
          <a:p>
            <a:r>
              <a:rPr lang="it-IT" sz="2000" dirty="0"/>
              <a:t>Date: </a:t>
            </a:r>
            <a:r>
              <a:rPr lang="tr-TR" sz="2000" dirty="0"/>
              <a:t>30</a:t>
            </a:r>
            <a:r>
              <a:rPr lang="it-IT" sz="2000" dirty="0"/>
              <a:t>/0</a:t>
            </a:r>
            <a:r>
              <a:rPr lang="tr-TR" sz="2000" dirty="0"/>
              <a:t>9</a:t>
            </a:r>
            <a:r>
              <a:rPr lang="it-IT" sz="2000" dirty="0"/>
              <a:t>/2025</a:t>
            </a:r>
          </a:p>
          <a:p>
            <a:r>
              <a:rPr lang="it-IT" sz="2000" dirty="0"/>
              <a:t>Supervisor: </a:t>
            </a:r>
            <a:r>
              <a:rPr lang="de-DE" sz="2000" dirty="0"/>
              <a:t>Prof. Dr.-Ing. David Schlipf</a:t>
            </a:r>
            <a:endParaRPr lang="en-GB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147</a:t>
            </a:fld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410662" y="4752741"/>
            <a:ext cx="737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</a:t>
            </a:r>
            <a:r>
              <a:rPr lang="de-DE" sz="1400" dirty="0" err="1"/>
              <a:t>members</a:t>
            </a:r>
            <a:r>
              <a:rPr lang="de-DE" sz="1400" dirty="0"/>
              <a:t>: </a:t>
            </a:r>
            <a:r>
              <a:rPr lang="tr-TR" sz="1400" dirty="0"/>
              <a:t>Mirza Dincer, </a:t>
            </a:r>
            <a:r>
              <a:rPr lang="tr-TR" sz="1400" dirty="0" err="1"/>
              <a:t>Saurabh</a:t>
            </a:r>
            <a:r>
              <a:rPr lang="tr-TR" sz="1400" dirty="0"/>
              <a:t> </a:t>
            </a:r>
            <a:r>
              <a:rPr lang="tr-TR" sz="1400" dirty="0" err="1"/>
              <a:t>Pankaj</a:t>
            </a:r>
            <a:r>
              <a:rPr lang="tr-TR" sz="1400" dirty="0"/>
              <a:t> </a:t>
            </a:r>
            <a:r>
              <a:rPr lang="tr-TR" sz="1400" dirty="0" err="1"/>
              <a:t>Jha</a:t>
            </a:r>
            <a:endParaRPr lang="de-DE" sz="1400" dirty="0"/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345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C438DB-8B81-2201-63EF-CA7C59545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Tasks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week</a:t>
            </a:r>
            <a:endParaRPr lang="tr-TR" dirty="0"/>
          </a:p>
          <a:p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setpoint</a:t>
            </a:r>
            <a:r>
              <a:rPr lang="tr-TR" dirty="0"/>
              <a:t> </a:t>
            </a:r>
            <a:r>
              <a:rPr lang="tr-TR" dirty="0" err="1"/>
              <a:t>smoother</a:t>
            </a:r>
            <a:r>
              <a:rPr lang="tr-TR" dirty="0"/>
              <a:t>?</a:t>
            </a:r>
          </a:p>
          <a:p>
            <a:r>
              <a:rPr lang="tr-TR" dirty="0" err="1"/>
              <a:t>Results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C510F7-C34A-203B-739F-ACC48AAD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List</a:t>
            </a:r>
            <a:r>
              <a:rPr lang="tr-TR" dirty="0"/>
              <a:t> of </a:t>
            </a:r>
            <a:r>
              <a:rPr lang="tr-TR" dirty="0" err="1"/>
              <a:t>Contents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C9E394-BE97-DE3E-C6B4-B2F60489A6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Mirza Dincer, </a:t>
            </a:r>
            <a:r>
              <a:rPr lang="tr-TR" dirty="0" err="1"/>
              <a:t>Saurabh</a:t>
            </a:r>
            <a:r>
              <a:rPr lang="tr-TR" dirty="0"/>
              <a:t> </a:t>
            </a:r>
            <a:r>
              <a:rPr lang="tr-TR" dirty="0" err="1"/>
              <a:t>Pankaj</a:t>
            </a:r>
            <a:r>
              <a:rPr lang="tr-TR" dirty="0"/>
              <a:t> </a:t>
            </a:r>
            <a:r>
              <a:rPr lang="tr-TR" dirty="0" err="1"/>
              <a:t>Jha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786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57AF4-2738-8950-21B2-F4524D5B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Tasks of the week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864AD-5349-D20A-4867-00526DEDF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noProof="0" dirty="0"/>
              <a:t>Current Simulations: Below to above rated wind speed with IEA 3.4 MW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noProof="0" dirty="0"/>
              <a:t>Region 2.5: 9.3 m/s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noProof="0" dirty="0"/>
              <a:t>Rated Wind Speed: 9.8 m/s</a:t>
            </a:r>
            <a:r>
              <a:rPr lang="tr-TR" sz="2200" noProof="0" dirty="0"/>
              <a:t> </a:t>
            </a:r>
            <a:r>
              <a:rPr lang="tr-TR" sz="2200" noProof="0" dirty="0">
                <a:hlinkClick r:id="rId2" action="ppaction://hlinksldjump"/>
              </a:rPr>
              <a:t>[1]</a:t>
            </a:r>
            <a:endParaRPr lang="en-US" sz="2200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noProof="0" dirty="0"/>
              <a:t>Next Week Plan</a:t>
            </a:r>
          </a:p>
          <a:p>
            <a:pPr marL="285750" indent="-285750"/>
            <a:r>
              <a:rPr lang="en-US" noProof="0" dirty="0"/>
              <a:t>Run IEA 3.4 MW turbine model</a:t>
            </a:r>
          </a:p>
          <a:p>
            <a:pPr marL="285750" indent="-285750"/>
            <a:r>
              <a:rPr lang="en-US" noProof="0" dirty="0"/>
              <a:t>Test two control configurations:-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noProof="0" dirty="0"/>
              <a:t> Feedback control (LAC off)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noProof="0" dirty="0"/>
              <a:t>Feedback Feedforward (LAC on)</a:t>
            </a:r>
          </a:p>
          <a:p>
            <a:pPr marL="285750" indent="-285750"/>
            <a:r>
              <a:rPr lang="en-US" noProof="0" dirty="0"/>
              <a:t>Use ROSCO 2.6 controller</a:t>
            </a:r>
          </a:p>
          <a:p>
            <a:pPr marL="285750" indent="-285750"/>
            <a:r>
              <a:rPr lang="en-US" noProof="0" dirty="0"/>
              <a:t>Compare performance between configs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C00CB4-BC7C-963C-1AC3-39C6435267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Mirza Dincer, </a:t>
            </a:r>
            <a:r>
              <a:rPr lang="tr-TR" dirty="0" err="1"/>
              <a:t>Saurabh</a:t>
            </a:r>
            <a:r>
              <a:rPr lang="tr-TR" dirty="0"/>
              <a:t> </a:t>
            </a:r>
            <a:r>
              <a:rPr lang="tr-TR" dirty="0" err="1"/>
              <a:t>Pankaj</a:t>
            </a:r>
            <a:r>
              <a:rPr lang="tr-TR" dirty="0"/>
              <a:t> </a:t>
            </a:r>
            <a:r>
              <a:rPr lang="tr-TR" dirty="0" err="1"/>
              <a:t>Jha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25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64640"/>
            <a:ext cx="10515600" cy="461232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Task of the week</a:t>
            </a:r>
          </a:p>
          <a:p>
            <a:pPr lvl="0"/>
            <a:r>
              <a:rPr lang="de-DE" dirty="0"/>
              <a:t>Site selection – our approach</a:t>
            </a:r>
          </a:p>
          <a:p>
            <a:pPr lvl="0"/>
            <a:r>
              <a:rPr lang="de-DE" dirty="0"/>
              <a:t>Site update</a:t>
            </a:r>
          </a:p>
          <a:p>
            <a:pPr lvl="0"/>
            <a:r>
              <a:rPr lang="de-DE" dirty="0"/>
              <a:t>Site comaprison</a:t>
            </a:r>
          </a:p>
          <a:p>
            <a:pPr lvl="0"/>
            <a:r>
              <a:rPr lang="de-DE" dirty="0"/>
              <a:t>Site suggestion (Project Development Team)</a:t>
            </a:r>
          </a:p>
          <a:p>
            <a:pPr lvl="1"/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15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74527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135D-396B-635C-C96F-879105DD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Setpoint</a:t>
            </a:r>
            <a:r>
              <a:rPr lang="tr-TR" dirty="0"/>
              <a:t> </a:t>
            </a:r>
            <a:r>
              <a:rPr lang="tr-TR" dirty="0" err="1"/>
              <a:t>Smoother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31AFA-6B77-1A80-AE72-868834B3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/>
          <a:lstStyle/>
          <a:p>
            <a:pPr marL="285750" indent="-285750"/>
            <a:endParaRPr lang="it-IT" dirty="0"/>
          </a:p>
          <a:p>
            <a:pPr marL="285750" indent="-285750"/>
            <a:r>
              <a:rPr lang="en-US" sz="2400" dirty="0"/>
              <a:t>A setpoint smoother is a control technique used in wind turbine controllers to ensure smooth transitions between control region</a:t>
            </a:r>
            <a:r>
              <a:rPr lang="tr-TR" sz="2400" dirty="0"/>
              <a:t> two and three</a:t>
            </a:r>
            <a:r>
              <a:rPr lang="en-US" sz="2400" dirty="0"/>
              <a:t>.</a:t>
            </a:r>
            <a:r>
              <a:rPr lang="tr-TR" sz="2400" dirty="0"/>
              <a:t> </a:t>
            </a:r>
            <a:r>
              <a:rPr lang="tr-TR" sz="2400" dirty="0">
                <a:hlinkClick r:id="rId2" action="ppaction://hlinksldjump"/>
              </a:rPr>
              <a:t>[2]</a:t>
            </a:r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This prevents oscillations and instability during transitions near rated wind speed.</a:t>
            </a:r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Essential for smooth operation in varying wind conditions and widely used in modern wind turbine controllers like ROSCO and COFLEX.</a:t>
            </a:r>
          </a:p>
          <a:p>
            <a:pPr marL="285750" indent="-285750"/>
            <a:endParaRPr lang="en-US" sz="2400" dirty="0"/>
          </a:p>
          <a:p>
            <a:pPr marL="285750" indent="-285750"/>
            <a:endParaRPr lang="it-IT" dirty="0"/>
          </a:p>
          <a:p>
            <a:pPr marL="285750" indent="-285750"/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5A4D4-D06E-DF61-41FC-F5D88AD17D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Mirza Dincer, </a:t>
            </a:r>
            <a:r>
              <a:rPr lang="tr-TR" dirty="0" err="1"/>
              <a:t>Saurabh</a:t>
            </a:r>
            <a:r>
              <a:rPr lang="tr-TR" dirty="0"/>
              <a:t> </a:t>
            </a:r>
            <a:r>
              <a:rPr lang="tr-TR" dirty="0" err="1"/>
              <a:t>Pankaj</a:t>
            </a:r>
            <a:r>
              <a:rPr lang="tr-TR" dirty="0"/>
              <a:t> </a:t>
            </a:r>
            <a:r>
              <a:rPr lang="tr-TR" dirty="0" err="1"/>
              <a:t>Jha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63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E02E4E-34F3-97A1-FEC8-F971AABA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Results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799169-EBF8-8FFA-1002-43B8361150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Mirza Dincer, </a:t>
            </a:r>
            <a:r>
              <a:rPr lang="tr-TR" dirty="0" err="1"/>
              <a:t>Saurabh</a:t>
            </a:r>
            <a:r>
              <a:rPr lang="tr-TR" dirty="0"/>
              <a:t> </a:t>
            </a:r>
            <a:r>
              <a:rPr lang="tr-TR" dirty="0" err="1"/>
              <a:t>Pankaj</a:t>
            </a:r>
            <a:r>
              <a:rPr lang="tr-TR" dirty="0"/>
              <a:t> </a:t>
            </a:r>
            <a:r>
              <a:rPr lang="tr-TR" dirty="0" err="1"/>
              <a:t>Jha</a:t>
            </a:r>
            <a:endParaRPr lang="en-US" dirty="0"/>
          </a:p>
        </p:txBody>
      </p:sp>
      <p:pic>
        <p:nvPicPr>
          <p:cNvPr id="12" name="Content Placeholder 11" descr="A graph of different types of speed&#10;&#10;AI-generated content may be incorrect.">
            <a:extLst>
              <a:ext uri="{FF2B5EF4-FFF2-40B4-BE49-F238E27FC236}">
                <a16:creationId xmlns:a16="http://schemas.microsoft.com/office/drawing/2014/main" id="{E8C35E81-7ED4-94A3-050B-762093B2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" t="4246" r="5245" b="2997"/>
          <a:stretch>
            <a:fillRect/>
          </a:stretch>
        </p:blipFill>
        <p:spPr>
          <a:xfrm>
            <a:off x="1412939" y="1292444"/>
            <a:ext cx="9366121" cy="52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387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D055FE-BCF4-4135-8303-27852464BBFB}" type="datetime1">
              <a:rPr lang="en-GB" smtClean="0"/>
              <a:t>29/09/2025</a:t>
            </a:fld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152</a:t>
            </a:fld>
            <a:endParaRPr lang="en-GB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r>
              <a:rPr lang="it-IT" sz="4000"/>
              <a:t>Weekly report: </a:t>
            </a:r>
            <a:r>
              <a:rPr lang="it-IT" sz="4000" err="1"/>
              <a:t>Grid</a:t>
            </a:r>
            <a:r>
              <a:rPr lang="it-IT" sz="4000"/>
              <a:t> Code Development</a:t>
            </a:r>
            <a:endParaRPr lang="en-GB" sz="400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E0415E7-E053-E995-249A-5B86E4F96002}"/>
              </a:ext>
            </a:extLst>
          </p:cNvPr>
          <p:cNvSpPr txBox="1">
            <a:spLocks/>
          </p:cNvSpPr>
          <p:nvPr/>
        </p:nvSpPr>
        <p:spPr>
          <a:xfrm>
            <a:off x="1565241" y="35814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/>
              <a:t>Week </a:t>
            </a:r>
            <a:r>
              <a:rPr lang="it-IT" sz="2000" err="1"/>
              <a:t>number</a:t>
            </a:r>
            <a:r>
              <a:rPr lang="it-IT" sz="2000"/>
              <a:t>: 2</a:t>
            </a:r>
            <a:endParaRPr lang="en-US"/>
          </a:p>
          <a:p>
            <a:r>
              <a:rPr lang="it-IT" sz="2000"/>
              <a:t>Date: 30/09/2025</a:t>
            </a:r>
          </a:p>
          <a:p>
            <a:r>
              <a:rPr lang="it-IT" sz="2000"/>
              <a:t>Supervisor: </a:t>
            </a:r>
            <a:r>
              <a:rPr lang="it-IT" sz="2000">
                <a:latin typeface="Aptos"/>
              </a:rPr>
              <a:t>Prof. Dr.-Ing. </a:t>
            </a:r>
            <a:r>
              <a:rPr lang="it-IT" sz="2000" err="1">
                <a:latin typeface="Aptos"/>
              </a:rPr>
              <a:t>Saiju</a:t>
            </a:r>
            <a:endParaRPr lang="it-IT" sz="2000">
              <a:latin typeface="Aptos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F5F1D8B-AA3D-0259-5E4F-2CDC8B30563D}"/>
              </a:ext>
            </a:extLst>
          </p:cNvPr>
          <p:cNvSpPr txBox="1">
            <a:spLocks/>
          </p:cNvSpPr>
          <p:nvPr/>
        </p:nvSpPr>
        <p:spPr>
          <a:xfrm>
            <a:off x="3469226" y="5034709"/>
            <a:ext cx="5128821" cy="3317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:  </a:t>
            </a:r>
            <a:r>
              <a:rPr lang="de-DE">
                <a:latin typeface="Aptos"/>
              </a:rPr>
              <a:t>Vijay </a:t>
            </a:r>
            <a:r>
              <a:rPr lang="de-DE" err="1">
                <a:latin typeface="Aptos"/>
              </a:rPr>
              <a:t>Bogala</a:t>
            </a:r>
            <a:r>
              <a:rPr lang="de-DE">
                <a:latin typeface="Aptos"/>
              </a:rPr>
              <a:t>, Josef Remberger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1599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1">
              <a:buFont typeface="+mj-lt"/>
              <a:buAutoNum type="arabicPeriod"/>
            </a:pPr>
            <a:r>
              <a:rPr lang="de-DE" err="1"/>
              <a:t>Process</a:t>
            </a:r>
            <a:r>
              <a:rPr lang="de-DE"/>
              <a:t> plan</a:t>
            </a:r>
          </a:p>
          <a:p>
            <a:pPr lvl="1">
              <a:buFont typeface="+mj-lt"/>
              <a:buAutoNum type="arabicPeriod"/>
            </a:pPr>
            <a:r>
              <a:rPr lang="de-DE" err="1"/>
              <a:t>Grid</a:t>
            </a:r>
            <a:r>
              <a:rPr lang="de-DE"/>
              <a:t> </a:t>
            </a:r>
            <a:r>
              <a:rPr lang="de-DE" err="1"/>
              <a:t>operation</a:t>
            </a:r>
            <a:r>
              <a:rPr lang="de-DE"/>
              <a:t> </a:t>
            </a:r>
            <a:r>
              <a:rPr lang="de-DE" err="1"/>
              <a:t>states</a:t>
            </a:r>
            <a:endParaRPr lang="de-DE"/>
          </a:p>
          <a:p>
            <a:pPr lvl="1">
              <a:buAutoNum type="arabicPeriod"/>
            </a:pPr>
            <a:r>
              <a:rPr lang="de-DE" err="1"/>
              <a:t>PowerFactory</a:t>
            </a:r>
            <a:r>
              <a:rPr lang="de-DE"/>
              <a:t> learnings</a:t>
            </a:r>
          </a:p>
          <a:p>
            <a:pPr lvl="1">
              <a:buAutoNum type="arabicPeriod"/>
            </a:pPr>
            <a:r>
              <a:rPr lang="de-DE"/>
              <a:t>Further </a:t>
            </a:r>
            <a:r>
              <a:rPr lang="de-DE" err="1"/>
              <a:t>work</a:t>
            </a:r>
            <a:endParaRPr lang="de-DE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contents</a:t>
            </a:r>
            <a:endParaRPr lang="de-DE"/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8C2D-82EB-4655-BD9B-3FA9E669A125}" type="datetime1">
              <a:rPr lang="en-GB" smtClean="0"/>
              <a:t>29/09/2025</a:t>
            </a:fld>
            <a:endParaRPr lang="en-GB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153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E5D9FF-3E62-4877-0B46-5730AAEC1D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6925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6F3C-E304-A05B-36CC-F7987BC5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AEE849D-D9B7-1150-C53E-6FCB88ED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1. </a:t>
            </a:r>
            <a:r>
              <a:rPr lang="de-DE" err="1"/>
              <a:t>Process</a:t>
            </a:r>
            <a:r>
              <a:rPr lang="de-DE"/>
              <a:t> plan</a:t>
            </a:r>
            <a:endParaRPr lang="de-DE">
              <a:solidFill>
                <a:prstClr val="black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6C4AA15-98E3-337E-A4C0-934B5E942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FD4ADF-36F8-0A9D-706B-4CEB8F1B49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52FD4-9DF2-8FF1-7802-49C10E7015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A0827F-1D9B-4107-B092-13679895C19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DCAAD-6FE7-ABB8-F183-34B025EBD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C6C4A7-3CDD-4DBA-4660-C6A2EEC435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154</a:t>
            </a:fld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E6C2497-2B1F-7C9A-4FCE-9DCFF19853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/>
              <a:t>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AA7C3-75B4-5BBB-37F1-98D59DF00248}"/>
              </a:ext>
            </a:extLst>
          </p:cNvPr>
          <p:cNvSpPr txBox="1"/>
          <p:nvPr/>
        </p:nvSpPr>
        <p:spPr>
          <a:xfrm>
            <a:off x="871271" y="1854686"/>
            <a:ext cx="2837508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Identify modes of grid operation</a:t>
            </a:r>
          </a:p>
          <a:p>
            <a:r>
              <a:rPr lang="en-US" sz="1400"/>
              <a:t>According to PETE and DNV GL IV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BFE6C-D2BD-CDC5-2541-9C7A2E0CCD6D}"/>
              </a:ext>
            </a:extLst>
          </p:cNvPr>
          <p:cNvSpPr txBox="1"/>
          <p:nvPr/>
        </p:nvSpPr>
        <p:spPr>
          <a:xfrm>
            <a:off x="1351479" y="2921471"/>
            <a:ext cx="1821140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Technological history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766EE-BF44-10E7-93B9-D24E2759007A}"/>
              </a:ext>
            </a:extLst>
          </p:cNvPr>
          <p:cNvSpPr txBox="1"/>
          <p:nvPr/>
        </p:nvSpPr>
        <p:spPr>
          <a:xfrm>
            <a:off x="4560499" y="1756910"/>
            <a:ext cx="3488712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Design grid code, circuits &amp; control circuits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F1B4E-60E8-E50E-73D0-3A9527A455D9}"/>
              </a:ext>
            </a:extLst>
          </p:cNvPr>
          <p:cNvSpPr txBox="1"/>
          <p:nvPr/>
        </p:nvSpPr>
        <p:spPr>
          <a:xfrm>
            <a:off x="5388638" y="2481530"/>
            <a:ext cx="1603901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Hand calculations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238B9-9CCC-DF31-C004-A5A72BC22CFE}"/>
              </a:ext>
            </a:extLst>
          </p:cNvPr>
          <p:cNvSpPr txBox="1"/>
          <p:nvPr/>
        </p:nvSpPr>
        <p:spPr>
          <a:xfrm>
            <a:off x="5388625" y="3094005"/>
            <a:ext cx="1839030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SIMULINK/SIMSCAPE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13521-3A83-6582-57F9-A19025D9245B}"/>
              </a:ext>
            </a:extLst>
          </p:cNvPr>
          <p:cNvSpPr txBox="1"/>
          <p:nvPr/>
        </p:nvSpPr>
        <p:spPr>
          <a:xfrm>
            <a:off x="9563801" y="2731698"/>
            <a:ext cx="1458348" cy="5232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Get feedback on</a:t>
            </a:r>
          </a:p>
          <a:p>
            <a:r>
              <a:rPr lang="en-US" sz="1400"/>
              <a:t>Grid code V2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6F822A-C125-7AFA-CB51-FBB24DC99A88}"/>
              </a:ext>
            </a:extLst>
          </p:cNvPr>
          <p:cNvSpPr txBox="1"/>
          <p:nvPr/>
        </p:nvSpPr>
        <p:spPr>
          <a:xfrm>
            <a:off x="9253248" y="4827906"/>
            <a:ext cx="2193870" cy="3077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err="1"/>
              <a:t>PowerFactory</a:t>
            </a:r>
            <a:r>
              <a:rPr lang="en-US" sz="1400"/>
              <a:t> simulations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4D7E0-1C38-CA77-148B-802384B390FE}"/>
              </a:ext>
            </a:extLst>
          </p:cNvPr>
          <p:cNvSpPr txBox="1"/>
          <p:nvPr/>
        </p:nvSpPr>
        <p:spPr>
          <a:xfrm>
            <a:off x="6803351" y="4802034"/>
            <a:ext cx="1835824" cy="3077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Analyze 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A7B93-5D26-379A-785A-8E2486936C9A}"/>
              </a:ext>
            </a:extLst>
          </p:cNvPr>
          <p:cNvSpPr txBox="1"/>
          <p:nvPr/>
        </p:nvSpPr>
        <p:spPr>
          <a:xfrm>
            <a:off x="4524535" y="4827913"/>
            <a:ext cx="1712576" cy="52322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Share with team and feedback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89814C-E073-21DA-A254-1C33017ECA6D}"/>
              </a:ext>
            </a:extLst>
          </p:cNvPr>
          <p:cNvSpPr txBox="1"/>
          <p:nvPr/>
        </p:nvSpPr>
        <p:spPr>
          <a:xfrm>
            <a:off x="2785918" y="4816407"/>
            <a:ext cx="1063551" cy="73866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Publish first draft </a:t>
            </a:r>
          </a:p>
          <a:p>
            <a:r>
              <a:rPr lang="en-US" sz="1400"/>
              <a:t>of report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8AD32F-23E5-9BC0-1E94-55E5BB875C7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708779" y="1910799"/>
            <a:ext cx="851720" cy="205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4E29F-011A-9689-012A-9A2A4A22854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172619" y="1910799"/>
            <a:ext cx="1387880" cy="1164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97DBF4-3CB5-0E77-7959-0BB332ED1E8F}"/>
              </a:ext>
            </a:extLst>
          </p:cNvPr>
          <p:cNvCxnSpPr>
            <a:cxnSpLocks/>
          </p:cNvCxnSpPr>
          <p:nvPr/>
        </p:nvCxnSpPr>
        <p:spPr>
          <a:xfrm>
            <a:off x="4813540" y="2073166"/>
            <a:ext cx="0" cy="11315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51A870-EDFA-9A4C-4451-93FB4ECDF66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801455" y="2622378"/>
            <a:ext cx="587183" cy="13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633E69-ABA6-95FF-0A96-D176EB2F3930}"/>
              </a:ext>
            </a:extLst>
          </p:cNvPr>
          <p:cNvCxnSpPr>
            <a:cxnSpLocks/>
          </p:cNvCxnSpPr>
          <p:nvPr/>
        </p:nvCxnSpPr>
        <p:spPr>
          <a:xfrm>
            <a:off x="4798585" y="3162964"/>
            <a:ext cx="587183" cy="13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AB9ABC-4FB6-80FE-6496-4C124A64B31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076621" y="1912146"/>
            <a:ext cx="1487180" cy="1081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8224C32-B691-EC6E-D0C7-EE4821193D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10292975" y="3254918"/>
            <a:ext cx="57208" cy="1572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FE76C9-327F-91F3-055E-CDD307FDAADF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 flipV="1">
            <a:off x="8639175" y="4955923"/>
            <a:ext cx="614073" cy="2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0CE5B6-06DF-382D-EF9F-153B660B0CF4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>
            <a:off x="6237111" y="4955923"/>
            <a:ext cx="566240" cy="133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744D93-2DF0-0996-F873-EDDBCDF07B5E}"/>
              </a:ext>
            </a:extLst>
          </p:cNvPr>
          <p:cNvCxnSpPr>
            <a:cxnSpLocks/>
            <a:stCxn id="18" idx="1"/>
            <a:endCxn id="20" idx="3"/>
          </p:cNvCxnSpPr>
          <p:nvPr/>
        </p:nvCxnSpPr>
        <p:spPr>
          <a:xfrm flipH="1">
            <a:off x="3849469" y="5089523"/>
            <a:ext cx="675066" cy="96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8E2AC0A-1BA7-CDE1-01BF-F9086AC7692F}"/>
              </a:ext>
            </a:extLst>
          </p:cNvPr>
          <p:cNvCxnSpPr>
            <a:cxnSpLocks/>
          </p:cNvCxnSpPr>
          <p:nvPr/>
        </p:nvCxnSpPr>
        <p:spPr>
          <a:xfrm flipV="1">
            <a:off x="6633713" y="2130909"/>
            <a:ext cx="1087550" cy="2825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EABC995-35DD-4361-550B-D761EBF9466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241313" y="1910799"/>
            <a:ext cx="319186" cy="3178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AB6A63D-546F-E964-706A-68016753ACF3}"/>
              </a:ext>
            </a:extLst>
          </p:cNvPr>
          <p:cNvCxnSpPr>
            <a:cxnSpLocks/>
          </p:cNvCxnSpPr>
          <p:nvPr/>
        </p:nvCxnSpPr>
        <p:spPr>
          <a:xfrm flipH="1" flipV="1">
            <a:off x="7748673" y="2188971"/>
            <a:ext cx="2506946" cy="2172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9531F36-940C-5390-6BA0-19A1CD2EE981}"/>
              </a:ext>
            </a:extLst>
          </p:cNvPr>
          <p:cNvSpPr txBox="1"/>
          <p:nvPr/>
        </p:nvSpPr>
        <p:spPr>
          <a:xfrm>
            <a:off x="1880560" y="1500910"/>
            <a:ext cx="920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ym typeface="Wingdings" panose="05000000000000000000" pitchFamily="2" charset="2"/>
              </a:rPr>
              <a:t> 1 week</a:t>
            </a:r>
            <a:endParaRPr lang="en-US" sz="1400" i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BC27587-F684-FADE-93E5-26A40411D2E8}"/>
              </a:ext>
            </a:extLst>
          </p:cNvPr>
          <p:cNvSpPr txBox="1"/>
          <p:nvPr/>
        </p:nvSpPr>
        <p:spPr>
          <a:xfrm>
            <a:off x="5932097" y="1403148"/>
            <a:ext cx="10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ym typeface="Wingdings" panose="05000000000000000000" pitchFamily="2" charset="2"/>
              </a:rPr>
              <a:t> 2 weeks</a:t>
            </a:r>
            <a:endParaRPr lang="en-US" sz="1400" i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F367434-F1BB-1719-42E6-17D4F8E9C8AF}"/>
              </a:ext>
            </a:extLst>
          </p:cNvPr>
          <p:cNvSpPr txBox="1"/>
          <p:nvPr/>
        </p:nvSpPr>
        <p:spPr>
          <a:xfrm>
            <a:off x="9831224" y="2352038"/>
            <a:ext cx="920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ym typeface="Wingdings" panose="05000000000000000000" pitchFamily="2" charset="2"/>
              </a:rPr>
              <a:t> 1 week</a:t>
            </a:r>
            <a:endParaRPr lang="en-US" sz="1400" i="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33F1E5-4E73-DEBE-23AC-0C5A134004B9}"/>
              </a:ext>
            </a:extLst>
          </p:cNvPr>
          <p:cNvSpPr txBox="1"/>
          <p:nvPr/>
        </p:nvSpPr>
        <p:spPr>
          <a:xfrm>
            <a:off x="8701170" y="5397172"/>
            <a:ext cx="920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ym typeface="Wingdings" panose="05000000000000000000" pitchFamily="2" charset="2"/>
              </a:rPr>
              <a:t> 1 week</a:t>
            </a:r>
            <a:endParaRPr lang="en-US" sz="1400" i="1"/>
          </a:p>
        </p:txBody>
      </p:sp>
      <p:sp>
        <p:nvSpPr>
          <p:cNvPr id="70" name="Left Brace 69">
            <a:extLst>
              <a:ext uri="{FF2B5EF4-FFF2-40B4-BE49-F238E27FC236}">
                <a16:creationId xmlns:a16="http://schemas.microsoft.com/office/drawing/2014/main" id="{4AECA729-9B48-497B-3D4C-D4C8584B4146}"/>
              </a:ext>
            </a:extLst>
          </p:cNvPr>
          <p:cNvSpPr/>
          <p:nvPr/>
        </p:nvSpPr>
        <p:spPr>
          <a:xfrm rot="16200000">
            <a:off x="9116904" y="3787379"/>
            <a:ext cx="266405" cy="300286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C02445B-B765-8577-D97C-3470CFF5D1CB}"/>
              </a:ext>
            </a:extLst>
          </p:cNvPr>
          <p:cNvSpPr txBox="1"/>
          <p:nvPr/>
        </p:nvSpPr>
        <p:spPr>
          <a:xfrm>
            <a:off x="4862415" y="5388528"/>
            <a:ext cx="920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ym typeface="Wingdings" panose="05000000000000000000" pitchFamily="2" charset="2"/>
              </a:rPr>
              <a:t> 1 week</a:t>
            </a:r>
            <a:endParaRPr lang="en-US" sz="1400" i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649FB83-A184-8E75-12EE-5B68CE3629EC}"/>
              </a:ext>
            </a:extLst>
          </p:cNvPr>
          <p:cNvSpPr txBox="1"/>
          <p:nvPr/>
        </p:nvSpPr>
        <p:spPr>
          <a:xfrm>
            <a:off x="983417" y="4908420"/>
            <a:ext cx="1085554" cy="3077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Refinement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FB103B9-3380-AB90-B540-1A445971F4E6}"/>
              </a:ext>
            </a:extLst>
          </p:cNvPr>
          <p:cNvCxnSpPr>
            <a:cxnSpLocks/>
            <a:stCxn id="20" idx="1"/>
            <a:endCxn id="72" idx="3"/>
          </p:cNvCxnSpPr>
          <p:nvPr/>
        </p:nvCxnSpPr>
        <p:spPr>
          <a:xfrm flipH="1" flipV="1">
            <a:off x="2068971" y="5062309"/>
            <a:ext cx="716947" cy="123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3F9201-11AD-8498-EE21-415769829C5D}"/>
              </a:ext>
            </a:extLst>
          </p:cNvPr>
          <p:cNvSpPr txBox="1"/>
          <p:nvPr/>
        </p:nvSpPr>
        <p:spPr>
          <a:xfrm>
            <a:off x="2792721" y="5550760"/>
            <a:ext cx="920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ym typeface="Wingdings" panose="05000000000000000000" pitchFamily="2" charset="2"/>
              </a:rPr>
              <a:t> 1 week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27418581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6F3C-E304-A05B-36CC-F7987BC5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AEE849D-D9B7-1150-C53E-6FCB88ED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2. </a:t>
            </a:r>
            <a:r>
              <a:rPr lang="de-DE" err="1">
                <a:solidFill>
                  <a:prstClr val="black"/>
                </a:solidFill>
              </a:rPr>
              <a:t>Grid</a:t>
            </a:r>
            <a:r>
              <a:rPr lang="de-DE">
                <a:solidFill>
                  <a:prstClr val="black"/>
                </a:solidFill>
              </a:rPr>
              <a:t> </a:t>
            </a:r>
            <a:r>
              <a:rPr lang="de-DE" err="1">
                <a:solidFill>
                  <a:prstClr val="black"/>
                </a:solidFill>
              </a:rPr>
              <a:t>operation</a:t>
            </a:r>
            <a:r>
              <a:rPr lang="de-DE">
                <a:solidFill>
                  <a:prstClr val="black"/>
                </a:solidFill>
              </a:rPr>
              <a:t> </a:t>
            </a:r>
            <a:r>
              <a:rPr lang="de-DE" err="1">
                <a:solidFill>
                  <a:prstClr val="black"/>
                </a:solidFill>
              </a:rPr>
              <a:t>states</a:t>
            </a:r>
            <a:endParaRPr lang="de-DE">
              <a:solidFill>
                <a:prstClr val="black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6C4AA15-98E3-337E-A4C0-934B5E942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91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u="sng"/>
              <a:t>Normal </a:t>
            </a:r>
            <a:r>
              <a:rPr lang="de-DE" u="sng" err="1"/>
              <a:t>operation</a:t>
            </a:r>
            <a:endParaRPr lang="de-DE" u="sng"/>
          </a:p>
          <a:p>
            <a:pPr>
              <a:lnSpc>
                <a:spcPct val="80000"/>
              </a:lnSpc>
            </a:pPr>
            <a:r>
              <a:rPr lang="en-GB"/>
              <a:t>Definition</a:t>
            </a:r>
            <a:r>
              <a:rPr lang="de-DE"/>
              <a:t>: TSO </a:t>
            </a:r>
            <a:r>
              <a:rPr lang="de-DE" err="1"/>
              <a:t>reasonably</a:t>
            </a:r>
            <a:r>
              <a:rPr lang="de-DE"/>
              <a:t> </a:t>
            </a:r>
            <a:r>
              <a:rPr lang="de-DE" err="1"/>
              <a:t>expects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demand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day</a:t>
            </a:r>
            <a:r>
              <a:rPr lang="de-DE"/>
              <a:t> will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met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available</a:t>
            </a:r>
            <a:r>
              <a:rPr lang="de-DE"/>
              <a:t> </a:t>
            </a:r>
            <a:r>
              <a:rPr lang="de-DE" err="1"/>
              <a:t>capacity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a </a:t>
            </a:r>
            <a:r>
              <a:rPr lang="de-DE" err="1"/>
              <a:t>contigency</a:t>
            </a:r>
            <a:r>
              <a:rPr lang="de-DE"/>
              <a:t> </a:t>
            </a:r>
            <a:r>
              <a:rPr lang="de-DE" err="1"/>
              <a:t>reserve</a:t>
            </a:r>
            <a:r>
              <a:rPr lang="de-DE"/>
              <a:t> </a:t>
            </a:r>
            <a:r>
              <a:rPr lang="en-GB"/>
              <a:t>without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need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load</a:t>
            </a:r>
            <a:r>
              <a:rPr lang="de-DE"/>
              <a:t> </a:t>
            </a:r>
            <a:r>
              <a:rPr lang="de-DE" err="1"/>
              <a:t>shedding</a:t>
            </a:r>
            <a:endParaRPr lang="de-DE"/>
          </a:p>
          <a:p>
            <a:pPr>
              <a:lnSpc>
                <a:spcPct val="80000"/>
              </a:lnSpc>
            </a:pPr>
            <a:r>
              <a:rPr lang="de-DE" err="1"/>
              <a:t>Frequency</a:t>
            </a:r>
            <a:r>
              <a:rPr lang="de-DE"/>
              <a:t>: 49.90-50.10 Hz</a:t>
            </a:r>
          </a:p>
          <a:p>
            <a:pPr>
              <a:lnSpc>
                <a:spcPct val="80000"/>
              </a:lnSpc>
            </a:pPr>
            <a:r>
              <a:rPr lang="de-DE" err="1"/>
              <a:t>Voltage</a:t>
            </a:r>
            <a:r>
              <a:rPr lang="de-DE"/>
              <a:t>:</a:t>
            </a:r>
            <a:r>
              <a:rPr lang="de-DE" sz="2400"/>
              <a:t> </a:t>
            </a:r>
          </a:p>
          <a:p>
            <a:pPr marL="1257300" lvl="1">
              <a:lnSpc>
                <a:spcPct val="80000"/>
              </a:lnSpc>
            </a:pPr>
            <a:r>
              <a:rPr lang="de-DE"/>
              <a:t>59.5-72.5 kV (±10 %) </a:t>
            </a:r>
          </a:p>
          <a:p>
            <a:pPr marL="1257300" lvl="1">
              <a:lnSpc>
                <a:spcPct val="80000"/>
              </a:lnSpc>
            </a:pPr>
            <a:r>
              <a:rPr lang="de-DE"/>
              <a:t>207-241.5 kV (-10 %, +5 %)</a:t>
            </a:r>
          </a:p>
          <a:p>
            <a:pPr>
              <a:lnSpc>
                <a:spcPct val="80000"/>
              </a:lnSpc>
            </a:pPr>
            <a:r>
              <a:rPr lang="de-DE" err="1"/>
              <a:t>Harmonics</a:t>
            </a:r>
            <a:r>
              <a:rPr lang="de-DE"/>
              <a:t>:</a:t>
            </a:r>
          </a:p>
          <a:p>
            <a:pPr marL="1257300" lvl="1">
              <a:lnSpc>
                <a:spcPct val="80000"/>
              </a:lnSpc>
            </a:pPr>
            <a:r>
              <a:rPr lang="de-DE"/>
              <a:t>66 kV (total </a:t>
            </a:r>
            <a:r>
              <a:rPr lang="de-DE" err="1"/>
              <a:t>Distortion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3 %, </a:t>
            </a:r>
            <a:r>
              <a:rPr lang="de-DE" err="1"/>
              <a:t>no</a:t>
            </a:r>
            <a:r>
              <a:rPr lang="de-DE"/>
              <a:t> individual </a:t>
            </a:r>
            <a:r>
              <a:rPr lang="de-DE" err="1"/>
              <a:t>harmonic</a:t>
            </a:r>
            <a:r>
              <a:rPr lang="de-DE"/>
              <a:t> &gt; 2 %)</a:t>
            </a:r>
          </a:p>
          <a:p>
            <a:pPr marL="1257300" lvl="1">
              <a:lnSpc>
                <a:spcPct val="80000"/>
              </a:lnSpc>
            </a:pPr>
            <a:r>
              <a:rPr lang="de-DE"/>
              <a:t>230 kV (total </a:t>
            </a:r>
            <a:r>
              <a:rPr lang="de-DE" err="1"/>
              <a:t>Distortion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2 %, </a:t>
            </a:r>
            <a:r>
              <a:rPr lang="de-DE" err="1"/>
              <a:t>no</a:t>
            </a:r>
            <a:r>
              <a:rPr lang="de-DE"/>
              <a:t> individual  </a:t>
            </a:r>
            <a:r>
              <a:rPr lang="de-DE" err="1"/>
              <a:t>harmonic</a:t>
            </a:r>
            <a:r>
              <a:rPr lang="de-DE"/>
              <a:t> &gt; 1.5%)</a:t>
            </a:r>
          </a:p>
          <a:p>
            <a:pPr lvl="1"/>
            <a:endParaRPr lang="de-DE" sz="2200"/>
          </a:p>
          <a:p>
            <a:endParaRPr lang="en-GB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E48756A-B6A4-DEE3-45FC-F979C84B96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52FD4-9DF2-8FF1-7802-49C10E7015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A0827F-1D9B-4107-B092-13679895C19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DCAAD-6FE7-ABB8-F183-34B025EBD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C6C4A7-3CDD-4DBA-4660-C6A2EEC435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155</a:t>
            </a:fld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05FE384-681E-9446-0FC1-381F1DA91C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4440489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2A88E-7814-0A3B-E98D-2CF0B588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02D46AE-35D2-94EF-23B2-16E30678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2. </a:t>
            </a:r>
            <a:r>
              <a:rPr lang="de-DE" err="1">
                <a:solidFill>
                  <a:prstClr val="black"/>
                </a:solidFill>
              </a:rPr>
              <a:t>Grid</a:t>
            </a:r>
            <a:r>
              <a:rPr lang="de-DE">
                <a:solidFill>
                  <a:prstClr val="black"/>
                </a:solidFill>
              </a:rPr>
              <a:t> </a:t>
            </a:r>
            <a:r>
              <a:rPr lang="de-DE" err="1">
                <a:solidFill>
                  <a:prstClr val="black"/>
                </a:solidFill>
              </a:rPr>
              <a:t>operation</a:t>
            </a:r>
            <a:r>
              <a:rPr lang="de-DE">
                <a:solidFill>
                  <a:prstClr val="black"/>
                </a:solidFill>
              </a:rPr>
              <a:t> </a:t>
            </a:r>
            <a:r>
              <a:rPr lang="de-DE" err="1">
                <a:solidFill>
                  <a:prstClr val="black"/>
                </a:solidFill>
              </a:rPr>
              <a:t>states</a:t>
            </a:r>
            <a:endParaRPr lang="de-DE">
              <a:solidFill>
                <a:prstClr val="black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F903F0D-9A88-6AB0-DC78-425CC82EF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u="sng"/>
              <a:t>System stress </a:t>
            </a:r>
            <a:r>
              <a:rPr lang="en-GB" u="sng"/>
              <a:t>operation</a:t>
            </a:r>
            <a:endParaRPr lang="de-DE" u="sng"/>
          </a:p>
          <a:p>
            <a:pPr>
              <a:lnSpc>
                <a:spcPct val="80000"/>
              </a:lnSpc>
            </a:pPr>
            <a:r>
              <a:rPr lang="en-US"/>
              <a:t>Definition: when the TSO considers that a single credible incident probably results in a system emergency condition. Typically, would apply across the periods of system Peak Demand</a:t>
            </a:r>
          </a:p>
          <a:p>
            <a:pPr>
              <a:lnSpc>
                <a:spcPct val="80000"/>
              </a:lnSpc>
            </a:pPr>
            <a:r>
              <a:rPr lang="de-DE" err="1"/>
              <a:t>Frequency</a:t>
            </a:r>
            <a:r>
              <a:rPr lang="de-DE"/>
              <a:t>: 48.75-51.25 Hz </a:t>
            </a:r>
          </a:p>
          <a:p>
            <a:pPr>
              <a:lnSpc>
                <a:spcPct val="80000"/>
              </a:lnSpc>
            </a:pPr>
            <a:r>
              <a:rPr lang="de-DE" err="1"/>
              <a:t>Voltage</a:t>
            </a:r>
            <a:r>
              <a:rPr lang="de-DE"/>
              <a:t>: </a:t>
            </a:r>
          </a:p>
          <a:p>
            <a:pPr marL="1257300" lvl="1">
              <a:lnSpc>
                <a:spcPct val="80000"/>
              </a:lnSpc>
            </a:pPr>
            <a:r>
              <a:rPr lang="de-DE"/>
              <a:t>59.5-72.5 kV (±5 % </a:t>
            </a:r>
            <a:r>
              <a:rPr lang="de-DE" err="1"/>
              <a:t>from</a:t>
            </a:r>
            <a:r>
              <a:rPr lang="de-DE"/>
              <a:t> normal </a:t>
            </a:r>
            <a:r>
              <a:rPr lang="de-DE" err="1"/>
              <a:t>operation</a:t>
            </a:r>
            <a:r>
              <a:rPr lang="de-DE"/>
              <a:t> </a:t>
            </a:r>
            <a:r>
              <a:rPr lang="de-DE" err="1"/>
              <a:t>limits</a:t>
            </a:r>
            <a:r>
              <a:rPr lang="de-DE"/>
              <a:t>)  </a:t>
            </a:r>
          </a:p>
          <a:p>
            <a:pPr marL="1257300" lvl="1">
              <a:lnSpc>
                <a:spcPct val="80000"/>
              </a:lnSpc>
            </a:pPr>
            <a:r>
              <a:rPr lang="de-DE"/>
              <a:t>207-241.5 kV (±5 % </a:t>
            </a:r>
            <a:r>
              <a:rPr lang="de-DE" err="1"/>
              <a:t>from</a:t>
            </a:r>
            <a:r>
              <a:rPr lang="de-DE"/>
              <a:t> normal </a:t>
            </a:r>
            <a:r>
              <a:rPr lang="de-DE" err="1"/>
              <a:t>operation</a:t>
            </a:r>
            <a:r>
              <a:rPr lang="de-DE"/>
              <a:t> </a:t>
            </a:r>
            <a:r>
              <a:rPr lang="de-DE" err="1"/>
              <a:t>limits</a:t>
            </a:r>
            <a:r>
              <a:rPr lang="de-DE"/>
              <a:t>)</a:t>
            </a:r>
          </a:p>
          <a:p>
            <a:pPr marL="285750" indent="0">
              <a:lnSpc>
                <a:spcPct val="80000"/>
              </a:lnSpc>
              <a:buNone/>
            </a:pPr>
            <a:endParaRPr lang="de-DE"/>
          </a:p>
          <a:p>
            <a:pPr marL="628650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de-DE"/>
              <a:t>More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study</a:t>
            </a:r>
            <a:r>
              <a:rPr lang="de-DE"/>
              <a:t>: Emergency / </a:t>
            </a:r>
            <a:r>
              <a:rPr lang="de-DE" err="1"/>
              <a:t>Restorative</a:t>
            </a:r>
            <a:r>
              <a:rPr lang="de-DE"/>
              <a:t> </a:t>
            </a:r>
            <a:r>
              <a:rPr lang="de-DE" err="1"/>
              <a:t>operation</a:t>
            </a:r>
            <a:endParaRPr lang="de-DE"/>
          </a:p>
          <a:p>
            <a:pPr>
              <a:lnSpc>
                <a:spcPct val="80000"/>
              </a:lnSpc>
            </a:pPr>
            <a:endParaRPr lang="de-DE"/>
          </a:p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172774FE-419D-8F1F-55B7-537BB01FB9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134517-65F7-3816-E115-C9034C4E4B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A0827F-1D9B-4107-B092-13679895C19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18265B-14E8-9C15-5503-2B63AF7DF24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Optimus </a:t>
            </a:r>
            <a:r>
              <a:rPr lang="de-DE" err="1"/>
              <a:t>Syria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F42AE-9DED-4391-683E-0E6BF3C5B2E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156</a:t>
            </a:fld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6B3289F0-DC5F-FB26-21C6-79D3B3AB55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9049085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6F3C-E304-A05B-36CC-F7987BC5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AEE849D-D9B7-1150-C53E-6FCB88ED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PowerFactory </a:t>
            </a:r>
            <a:r>
              <a:rPr lang="de-DE" err="1"/>
              <a:t>learnings</a:t>
            </a:r>
            <a:endParaRPr lang="de-DE">
              <a:solidFill>
                <a:prstClr val="black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6C4AA15-98E3-337E-A4C0-934B5E942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239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u="sng"/>
              <a:t>Load </a:t>
            </a:r>
            <a:r>
              <a:rPr lang="de-DE" u="sng" err="1"/>
              <a:t>flow</a:t>
            </a:r>
            <a:r>
              <a:rPr lang="de-DE" u="sng"/>
              <a:t> </a:t>
            </a:r>
            <a:r>
              <a:rPr lang="de-DE" u="sng" err="1"/>
              <a:t>analysis</a:t>
            </a:r>
            <a:endParaRPr lang="de-DE" u="sng"/>
          </a:p>
          <a:p>
            <a:r>
              <a:rPr lang="de-DE"/>
              <a:t>Steady </a:t>
            </a:r>
            <a:r>
              <a:rPr lang="de-DE" err="1"/>
              <a:t>state</a:t>
            </a:r>
            <a:r>
              <a:rPr lang="de-DE"/>
              <a:t> </a:t>
            </a:r>
            <a:r>
              <a:rPr lang="de-DE" err="1"/>
              <a:t>analysis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a power </a:t>
            </a:r>
            <a:r>
              <a:rPr lang="de-DE" err="1"/>
              <a:t>system</a:t>
            </a:r>
            <a:r>
              <a:rPr lang="de-DE"/>
              <a:t> network</a:t>
            </a:r>
          </a:p>
          <a:p>
            <a:r>
              <a:rPr lang="de-DE"/>
              <a:t>A </a:t>
            </a:r>
            <a:r>
              <a:rPr lang="de-DE" err="1"/>
              <a:t>starting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further</a:t>
            </a:r>
            <a:r>
              <a:rPr lang="de-DE"/>
              <a:t> </a:t>
            </a:r>
            <a:r>
              <a:rPr lang="de-DE" err="1"/>
              <a:t>simulations</a:t>
            </a:r>
            <a:endParaRPr lang="de-DE"/>
          </a:p>
          <a:p>
            <a:r>
              <a:rPr lang="de-DE" err="1"/>
              <a:t>Procedure</a:t>
            </a:r>
            <a:r>
              <a:rPr lang="de-DE"/>
              <a:t> was </a:t>
            </a:r>
            <a:r>
              <a:rPr lang="de-DE" err="1"/>
              <a:t>learnt</a:t>
            </a:r>
            <a:endParaRPr lang="de-DE"/>
          </a:p>
          <a:p>
            <a:endParaRPr lang="de-DE"/>
          </a:p>
          <a:p>
            <a:pPr>
              <a:buFont typeface="Wingdings" panose="05000000000000000000" pitchFamily="2" charset="2"/>
              <a:buChar char="ü"/>
            </a:pPr>
            <a:r>
              <a:rPr lang="de-DE"/>
              <a:t>Videos </a:t>
            </a:r>
            <a:r>
              <a:rPr lang="de-DE" err="1"/>
              <a:t>watched</a:t>
            </a:r>
            <a:r>
              <a:rPr lang="de-DE"/>
              <a:t> on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simulation</a:t>
            </a:r>
            <a:r>
              <a:rPr lang="de-DE"/>
              <a:t> </a:t>
            </a:r>
            <a:r>
              <a:rPr lang="de-DE" err="1"/>
              <a:t>types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494EF4-6EA7-6232-2A0A-A44EB4E3D7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52FD4-9DF2-8FF1-7802-49C10E7015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A0827F-1D9B-4107-B092-13679895C19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DCAAD-6FE7-ABB8-F183-34B025EBD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C6C4A7-3CDD-4DBA-4660-C6A2EEC435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157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AB650D1-24F8-733F-620D-B4FAF75588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1400"/>
              <a:t>[2]</a:t>
            </a:r>
            <a:endParaRPr lang="en-US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2CCEB-4324-AE1B-7C7A-07A7C5FF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0"/>
          <a:stretch>
            <a:fillRect/>
          </a:stretch>
        </p:blipFill>
        <p:spPr>
          <a:xfrm>
            <a:off x="5427406" y="1849599"/>
            <a:ext cx="5693118" cy="36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234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6F3C-E304-A05B-36CC-F7987BC5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AEE849D-D9B7-1150-C53E-6FCB88ED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Further </a:t>
            </a:r>
            <a:r>
              <a:rPr lang="de-DE" err="1"/>
              <a:t>work</a:t>
            </a:r>
            <a:endParaRPr lang="de-DE">
              <a:solidFill>
                <a:prstClr val="black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6C4AA15-98E3-337E-A4C0-934B5E942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Gather a </a:t>
            </a:r>
            <a:r>
              <a:rPr lang="de-DE" err="1"/>
              <a:t>list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required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teams</a:t>
            </a:r>
            <a:r>
              <a:rPr lang="de-DE"/>
              <a:t>:</a:t>
            </a:r>
            <a:endParaRPr lang="en-US"/>
          </a:p>
          <a:p>
            <a:pPr lvl="1"/>
            <a:r>
              <a:rPr lang="de-DE" err="1"/>
              <a:t>Siting</a:t>
            </a:r>
            <a:r>
              <a:rPr lang="de-DE"/>
              <a:t> </a:t>
            </a:r>
            <a:r>
              <a:rPr lang="de-DE" err="1"/>
              <a:t>team</a:t>
            </a:r>
            <a:r>
              <a:rPr lang="de-DE"/>
              <a:t>: </a:t>
            </a:r>
            <a:r>
              <a:rPr lang="de-DE" err="1"/>
              <a:t>voltage</a:t>
            </a:r>
            <a:r>
              <a:rPr lang="de-DE"/>
              <a:t> </a:t>
            </a:r>
            <a:r>
              <a:rPr lang="de-DE" err="1"/>
              <a:t>lines</a:t>
            </a:r>
            <a:r>
              <a:rPr lang="de-DE"/>
              <a:t> and </a:t>
            </a:r>
            <a:r>
              <a:rPr lang="de-DE" err="1"/>
              <a:t>infra</a:t>
            </a:r>
            <a:r>
              <a:rPr lang="de-DE"/>
              <a:t> </a:t>
            </a:r>
            <a:r>
              <a:rPr lang="de-DE" err="1"/>
              <a:t>available</a:t>
            </a:r>
            <a:endParaRPr lang="de-DE"/>
          </a:p>
          <a:p>
            <a:pPr lvl="1"/>
            <a:r>
              <a:rPr lang="de-DE"/>
              <a:t>Storage: </a:t>
            </a:r>
            <a:r>
              <a:rPr lang="de-DE" err="1"/>
              <a:t>sizing</a:t>
            </a:r>
            <a:r>
              <a:rPr lang="de-DE"/>
              <a:t>, </a:t>
            </a:r>
            <a:r>
              <a:rPr lang="de-DE" err="1"/>
              <a:t>battery</a:t>
            </a:r>
            <a:r>
              <a:rPr lang="de-DE"/>
              <a:t> </a:t>
            </a:r>
            <a:r>
              <a:rPr lang="de-DE" err="1"/>
              <a:t>management</a:t>
            </a:r>
            <a:endParaRPr lang="de-DE"/>
          </a:p>
          <a:p>
            <a:pPr lvl="1"/>
            <a:r>
              <a:rPr lang="de-DE" err="1"/>
              <a:t>Electrical</a:t>
            </a:r>
            <a:r>
              <a:rPr lang="de-DE"/>
              <a:t> Drive Train: </a:t>
            </a:r>
            <a:r>
              <a:rPr lang="de-DE" err="1"/>
              <a:t>given</a:t>
            </a:r>
            <a:r>
              <a:rPr lang="de-DE"/>
              <a:t> PMSG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fixed</a:t>
            </a:r>
            <a:endParaRPr lang="de-DE"/>
          </a:p>
          <a:p>
            <a:r>
              <a:rPr lang="de-DE" err="1"/>
              <a:t>Learn</a:t>
            </a:r>
            <a:r>
              <a:rPr lang="de-DE"/>
              <a:t> </a:t>
            </a:r>
            <a:r>
              <a:rPr lang="de-DE" err="1"/>
              <a:t>outdated</a:t>
            </a:r>
            <a:r>
              <a:rPr lang="de-DE"/>
              <a:t> and </a:t>
            </a:r>
            <a:r>
              <a:rPr lang="de-DE" err="1"/>
              <a:t>state</a:t>
            </a:r>
            <a:r>
              <a:rPr lang="de-DE"/>
              <a:t>-</a:t>
            </a:r>
            <a:r>
              <a:rPr lang="de-DE" err="1"/>
              <a:t>of</a:t>
            </a:r>
            <a:r>
              <a:rPr lang="de-DE"/>
              <a:t>-</a:t>
            </a:r>
            <a:r>
              <a:rPr lang="de-DE" err="1"/>
              <a:t>the</a:t>
            </a:r>
            <a:r>
              <a:rPr lang="de-DE"/>
              <a:t>-art </a:t>
            </a:r>
            <a:r>
              <a:rPr lang="de-DE" err="1"/>
              <a:t>technology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S. Heier</a:t>
            </a:r>
          </a:p>
          <a:p>
            <a:r>
              <a:rPr lang="de-DE"/>
              <a:t>Study more </a:t>
            </a:r>
            <a:r>
              <a:rPr lang="de-DE" err="1"/>
              <a:t>operation</a:t>
            </a:r>
            <a:r>
              <a:rPr lang="de-DE"/>
              <a:t> </a:t>
            </a:r>
            <a:r>
              <a:rPr lang="de-DE" err="1"/>
              <a:t>modes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B43599-12CD-0503-2B0F-A99936E088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52FD4-9DF2-8FF1-7802-49C10E7015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A0827F-1D9B-4107-B092-13679895C19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DCAAD-6FE7-ABB8-F183-34B025EBD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C6C4A7-3CDD-4DBA-4660-C6A2EEC435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714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team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[1] Al Jazeera, “Who controls what in Syria?”, 3 Dec 2024. 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Available: </a:t>
            </a:r>
            <a:r>
              <a:rPr lang="it-IT" dirty="0">
                <a:hlinkClick r:id="rId2"/>
              </a:rPr>
              <a:t>https://www.aljazeera.com/wp-content/uploads/2024/12/Interactive_Syria-control-map_December-3_0600GMT_2024-1733208359.jpg</a:t>
            </a:r>
            <a:r>
              <a:rPr lang="it-IT" dirty="0"/>
              <a:t>  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[2] Alma Research and Education Center, “Territorial Control in Syria,” 30 Dec 2024. 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Available: </a:t>
            </a:r>
            <a:r>
              <a:rPr lang="it-IT" dirty="0">
                <a:hlinkClick r:id="rId3"/>
              </a:rPr>
              <a:t>https://israel-alma.org/wp-content/uploads/2024/12/Syria-30-Dec-2024-1024x673.png</a:t>
            </a:r>
            <a:r>
              <a:rPr lang="it-IT" dirty="0"/>
              <a:t>  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[3] University of Texas Libraries, “Syria – Road Map and Cities,” Perry-Castañeda Map Collection. 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Available: </a:t>
            </a:r>
            <a:r>
              <a:rPr lang="it-IT" dirty="0">
                <a:hlinkClick r:id="rId4"/>
              </a:rPr>
              <a:t>http://www.lib.utexas.edu/maps/atlas_middle_east/syria_map.jpg</a:t>
            </a:r>
            <a:r>
              <a:rPr lang="it-IT" dirty="0"/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[4] self generated image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altLang="en-US" dirty="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[4]  “Wind turbine SG 5.0-145 (2.0).” Accessed: Sep. 29, 2025. [Online]. Available: </a:t>
            </a:r>
            <a:r>
              <a:rPr lang="en-GB" altLang="en-US" dirty="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https://www.siemensgamesa.com/global/en/home/products-and-services/onshore/wind-turbine-sg-5-0-145.html</a:t>
            </a:r>
            <a:r>
              <a:rPr lang="en-GB" altLang="en-US" dirty="0">
                <a:solidFill>
                  <a:srgbClr val="000000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GB" altLang="en-US" sz="10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[5] “ENERCON wind turbines | New top model E-175 EP5 | Further models: E-160 EP5, E-138 EP3, E-82 EP2.” Accessed: Sep. 29, 2025. [Online]. Available: </a:t>
            </a:r>
            <a:r>
              <a:rPr lang="en-GB" dirty="0">
                <a:hlinkClick r:id="rId6"/>
              </a:rPr>
              <a:t>https://www.enercon.de/en/turbines/e-160-ep5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[6] “Turkey - Nordex SE.” Accessed: Sep. 29, 2025. [Online]. Available: </a:t>
            </a:r>
            <a:r>
              <a:rPr lang="en-GB" dirty="0">
                <a:hlinkClick r:id="rId7"/>
              </a:rPr>
              <a:t>https://www.nordex-online.com/en/turkey/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159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Bakhtyar</a:t>
            </a:r>
            <a:r>
              <a:rPr lang="it-IT" dirty="0"/>
              <a:t> Karim, Federico De Mita, Josef </a:t>
            </a:r>
            <a:r>
              <a:rPr lang="it-IT" dirty="0" err="1"/>
              <a:t>Remberger</a:t>
            </a:r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0C13EC9-829B-BE4D-182D-8B263B939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2167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244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Tasks of the week </a:t>
            </a: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Initial task defined by last weeks meeting + Mrs Blohm: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Define the final site for our project and explain why we choose the site.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New task due to updates during the week: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Comparing the new (official) sites for wind energy in Syria and decide if possibly better…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29/09/2025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16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89383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team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it-IT" dirty="0"/>
              <a:t>[1]</a:t>
            </a:r>
            <a:r>
              <a:rPr lang="tr-TR" dirty="0"/>
              <a:t> Syrian Arab Republic, Ministry of Energy, Public Establishment for Transmission &amp; Distribution of Electricity (PETDE), </a:t>
            </a:r>
            <a:r>
              <a:rPr lang="tr-TR" i="1" dirty="0"/>
              <a:t>Request for Qualification (RFQ) for Developers/Sponsors of 100–200 MW Wind Farm Independent Power Producer (IPP) Project</a:t>
            </a:r>
            <a:r>
              <a:rPr lang="tr-TR" dirty="0"/>
              <a:t>, RFQ Document No. 2/2025, Damascus, Syria, 2025.</a:t>
            </a: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tr-TR" dirty="0"/>
              <a:t>[2] Google, </a:t>
            </a:r>
            <a:r>
              <a:rPr lang="tr-TR" i="1" dirty="0"/>
              <a:t>Google Maps</a:t>
            </a:r>
            <a:r>
              <a:rPr lang="tr-TR" dirty="0"/>
              <a:t>. [Online]. Available: </a:t>
            </a:r>
            <a:r>
              <a:rPr lang="tr-TR" dirty="0">
                <a:hlinkClick r:id="rId2"/>
              </a:rPr>
              <a:t>https://maps.google.com</a:t>
            </a:r>
            <a:endParaRPr lang="tr-TR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[3] DTU Wind and World Bank Group, </a:t>
            </a:r>
            <a:r>
              <a:rPr lang="en-US" i="1" dirty="0"/>
              <a:t>Global Wind Atlas</a:t>
            </a:r>
            <a:r>
              <a:rPr lang="en-US" dirty="0"/>
              <a:t>, 2025. [Online]. Available: https://globalwindatlas.info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160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Sila Ceren Cetin-770819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0749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63483" y="1401679"/>
            <a:ext cx="112189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Document sources: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[1] https://civilseek.com/pile-foundation/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[2] </a:t>
            </a:r>
            <a:r>
              <a:rPr lang="en-GB" dirty="0">
                <a:hlinkClick r:id="rId2"/>
              </a:rPr>
              <a:t>http://www.steelwindtower.com/onshore-wind-tower-foundation-types/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[3] </a:t>
            </a:r>
            <a:r>
              <a:rPr lang="en-GB" dirty="0">
                <a:hlinkClick r:id="rId3"/>
              </a:rPr>
              <a:t>https://www.researchgate.net/publication/367098142/figure/fig11/AS:11431281113021056@1673668616739/Weak-soil-replacement-process.png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[4] </a:t>
            </a:r>
            <a:r>
              <a:rPr lang="en-GB" dirty="0">
                <a:hlinkClick r:id="rId4"/>
              </a:rPr>
              <a:t>https://kawngroup.com/wind-farm-designing/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[5] </a:t>
            </a:r>
            <a:r>
              <a:rPr lang="it-IT" dirty="0">
                <a:hlinkClick r:id="rId5"/>
              </a:rPr>
              <a:t>https://www.scribd.com/document/652447793/%D9%87%D9%86%D8%AF%D8%B3%D8%A9-%D8%A7%D9%84%D8%A7%D8%B3%D8%A7%D8%B3%D8%A7%D8%AA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[6]       </a:t>
            </a:r>
            <a:r>
              <a:rPr lang="it-IT" dirty="0"/>
              <a:t>https://earth.google.com/web/search/33.12%c2%b0N,+36.30%c2%b0E/@33.12981927,36.29319581,631.18487639a,23748.39131789d,35y,0h,0t,0r/data=CloaLBImGY_C9Shcj0BAIWZmZmZmJkJAKhIzMy4xMsKwTiwgMzYuMzDCsEUYASABIiYKJAkAx4cNpl1BQBFZ8yO911VBQBlExi5CXUtCQCE3dnX6EDhCQEICCAEyKQonCiUKITFJaHRMSkpmX1YxXzgwcVRNcmhKUGRqOWZiZ0lOaGdlVyABOgMKATBCAggASggIoMLS4wIQAQ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[7]  </a:t>
            </a:r>
            <a:r>
              <a:rPr lang="de-DE" dirty="0">
                <a:hlinkClick r:id="rId6"/>
              </a:rPr>
              <a:t>SoilGrids250m 2.0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37D13D-45AC-B8AD-BD11-124F6437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7059" y="6492875"/>
            <a:ext cx="553702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E1DA7A-832B-59A9-3560-8C4D55C2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33" y="451541"/>
            <a:ext cx="7938655" cy="712728"/>
          </a:xfrm>
        </p:spPr>
        <p:txBody>
          <a:bodyPr>
            <a:normAutofit/>
          </a:bodyPr>
          <a:lstStyle/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team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412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E1DA7A-832B-59A9-3560-8C4D55C2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Rotor Design </a:t>
            </a:r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37D13D-45AC-B8AD-BD11-124F6437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7338" y="658005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162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6508" y="1398021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Jonkman, J., Butterfield, S., Musial, W., &amp; Scott, G. (2009). Definition of a 5-MW Reference Wind Turbine for Offshore System Development. National Renewable Energy Laboratory (NREL/TP-500-38060).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Fuglsang, P., Bak, C., &amp; Madsen, H.A. (1998). Design and Verification of the Risø-B1 Airfoil Family for Wind Turbines.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Risø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National Laboratory.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Somers, D.M. (1997). Design and Experimental Results for the S819, S820, and S821 Airfoils. NREL/SR-440-6918.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Abbott, I.H., &amp; von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Doenhoff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A.E. (1959). Theory of Wing Sections: Including a Summary of Airfoil Data. Dover Publications.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National Renewable Energy Laboratory (NREL). (2009). NREL 5 MW Reference Turbine Documentation.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797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2090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63483" y="1401679"/>
            <a:ext cx="10547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Load Reports of the OPTIMUS92 WS 21 projects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Loads and site conditions for wind turbines, DNVGL-ST-437,Edition November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Load Simulation Seminar Mr. </a:t>
            </a:r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Manjock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SS25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37D13D-45AC-B8AD-BD11-124F6437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99005" y="6549561"/>
            <a:ext cx="589810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E1DA7A-832B-59A9-3560-8C4D55C2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316752"/>
            <a:ext cx="9648797" cy="1004969"/>
          </a:xfrm>
        </p:spPr>
        <p:txBody>
          <a:bodyPr>
            <a:noAutofit/>
          </a:bodyPr>
          <a:lstStyle/>
          <a:p>
            <a:r>
              <a:rPr lang="en-US" dirty="0"/>
              <a:t>Bibliography – Loads and Dynamics team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1665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9D0E-41D8-FC0B-ABAD-B7A0BE19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478171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US" dirty="0"/>
              <a:t>Bibliography – Electrical </a:t>
            </a:r>
            <a:r>
              <a:rPr lang="en-US" dirty="0" err="1"/>
              <a:t>Drvetrain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A782-A952-B125-2721-3FE716308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463040"/>
            <a:ext cx="11362051" cy="477009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https://www.siemensgamesa.com/global/en/home/products-and-services/onshore.html</a:t>
            </a:r>
            <a:endParaRPr lang="en-GB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https://www.gevernova.com/wind-power/onshore-wind/3mw-platform</a:t>
            </a:r>
            <a:endParaRPr lang="en-GB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https://www.nordexonline.com/en/product/platforms/#delta4000</a:t>
            </a:r>
            <a:endParaRPr lang="en-GB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MA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 </a:t>
            </a:r>
            <a:r>
              <a:rPr lang="fr-MA" dirty="0" err="1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energy</a:t>
            </a:r>
            <a:r>
              <a:rPr lang="fr-MA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(irena.org)</a:t>
            </a:r>
            <a:endParaRPr lang="fr-MA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accent1"/>
                </a:solidFill>
                <a:hlinkClick r:id="rId6"/>
              </a:rPr>
              <a:t>https://wes.copernicus.org/articles/7/387/2022/</a:t>
            </a:r>
            <a:endParaRPr lang="en-GB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dirty="0">
                <a:solidFill>
                  <a:schemeClr val="accent1"/>
                </a:solidFill>
                <a:hlinkClick r:id="rId7" action="ppaction://hlinkfile" tooltip="https://www.researchgate.net/figure/Topology-of-DFIG-based-wind-energy-conversion-technology_fig3_36853027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https://www.researchgate.net/publication/368530271/figure/fig3/AS:11431281211466469@1702401614111/Topology-of-DFIG-based-wind-energy-conversion-technology.tif</a:t>
            </a:r>
            <a:endParaRPr lang="en-GB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Energy world</a:t>
            </a:r>
            <a:endParaRPr lang="fr-MA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 business directory</a:t>
            </a:r>
            <a:endParaRPr lang="fr-MA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Global wind Energy council (GWEC)</a:t>
            </a:r>
            <a:endParaRPr lang="fr-MA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Mordor Intelligence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National Institute of Wind Energy (NIWE)</a:t>
            </a:r>
          </a:p>
          <a:p>
            <a:endParaRPr lang="ar-EG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56BC01-0D49-AD87-DD4C-9AC044365DB5}"/>
              </a:ext>
            </a:extLst>
          </p:cNvPr>
          <p:cNvCxnSpPr>
            <a:cxnSpLocks/>
          </p:cNvCxnSpPr>
          <p:nvPr/>
        </p:nvCxnSpPr>
        <p:spPr>
          <a:xfrm>
            <a:off x="634180" y="1266093"/>
            <a:ext cx="10722078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1E2F0-ADAA-D146-7EB8-0F8FBF0D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164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C910A2-545C-71CF-886F-5DFC97F1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41086303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73320" y="1376739"/>
            <a:ext cx="112189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https://www.twiflex.com/en/newsroom/2016/02/is-caliper-brake-solutions-for-wind-turbines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https://antec-group.com/wp-content/uploads/2021/12/Catalogo-Wind-2022.pdf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https://www.twiflex.com/en/newsroom/2016/02/is-caliper-brake-solutions-for-wind-turbines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https://www.windsourcing.com/en/spare-parts-and-repair-material/brakes/brake-calipers/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https://www.ktr.com/de/en/products/brake-systems/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https://www.zf.com/products/en/wind/home/wind.html#:~:text=Empowering%20a%20Sustainable%20Future%20Together&amp;text=ZF%20Wind%20Power%20develops%2C%20together,future%20together%20with%20our%20partners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https://www.flender.com/en/branchesAndApplications/winergy#:~:text=Two%20powerful%20brands%20%2D%20one%20company,wind%20for%20a%20better%20future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37D13D-45AC-B8AD-BD11-124F6437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165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2540" y="14512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Bibliography</a:t>
            </a:r>
            <a:r>
              <a:rPr lang="en-US" dirty="0"/>
              <a:t> – GBC team</a:t>
            </a:r>
          </a:p>
        </p:txBody>
      </p:sp>
    </p:spTree>
    <p:extLst>
      <p:ext uri="{BB962C8B-B14F-4D97-AF65-F5344CB8AC3E}">
        <p14:creationId xmlns:p14="http://schemas.microsoft.com/office/powerpoint/2010/main" val="32491189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A41297-EDFA-0457-9299-4278D55D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Bibliography</a:t>
            </a:r>
            <a:r>
              <a:rPr lang="tr-TR" dirty="0"/>
              <a:t> – Feedback Controller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1970E5-5DE6-495C-E8B2-82B2E1D1CD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Mirza Dincer, </a:t>
            </a:r>
            <a:r>
              <a:rPr lang="tr-TR" dirty="0" err="1"/>
              <a:t>Saurabh</a:t>
            </a:r>
            <a:r>
              <a:rPr lang="tr-TR" dirty="0"/>
              <a:t> </a:t>
            </a:r>
            <a:r>
              <a:rPr lang="tr-TR" dirty="0" err="1"/>
              <a:t>Pankaj</a:t>
            </a:r>
            <a:r>
              <a:rPr lang="tr-TR" dirty="0"/>
              <a:t> </a:t>
            </a:r>
            <a:r>
              <a:rPr lang="tr-TR" dirty="0" err="1"/>
              <a:t>Jha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741E2F-F679-C37E-3961-7B0067BD4D59}"/>
              </a:ext>
            </a:extLst>
          </p:cNvPr>
          <p:cNvSpPr txBox="1"/>
          <p:nvPr/>
        </p:nvSpPr>
        <p:spPr>
          <a:xfrm>
            <a:off x="838200" y="1477060"/>
            <a:ext cx="10344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hlinkClick r:id="rId2" action="ppaction://hlinksldjump"/>
              </a:rPr>
              <a:t>[1]</a:t>
            </a:r>
            <a:r>
              <a:rPr lang="tr-TR" altLang="en-US" dirty="0"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P. Bortolotti </a:t>
            </a:r>
            <a:r>
              <a:rPr lang="en-US" altLang="en-US" i="1" dirty="0">
                <a:latin typeface="Arial" panose="020B0604020202020204" pitchFamily="34" charset="0"/>
              </a:rPr>
              <a:t>et al.</a:t>
            </a:r>
            <a:r>
              <a:rPr lang="en-US" altLang="en-US" dirty="0">
                <a:latin typeface="Arial" panose="020B0604020202020204" pitchFamily="34" charset="0"/>
              </a:rPr>
              <a:t>, “IEA Wind TCP Task 37: Systems Engineering in Wind Energy - WP2.1 Reference Wind Turbines,” </a:t>
            </a:r>
            <a:r>
              <a:rPr lang="en-US" altLang="en-US" i="1" dirty="0">
                <a:latin typeface="Arial" panose="020B0604020202020204" pitchFamily="34" charset="0"/>
              </a:rPr>
              <a:t>OSTI OAI (U.S. Department of Energy Office of Scientific and Technical Information)</a:t>
            </a:r>
            <a:r>
              <a:rPr lang="en-US" altLang="en-US" dirty="0">
                <a:latin typeface="Arial" panose="020B0604020202020204" pitchFamily="34" charset="0"/>
              </a:rPr>
              <a:t>, May 2019, </a:t>
            </a:r>
            <a:r>
              <a:rPr lang="en-US" altLang="en-US" dirty="0" err="1">
                <a:latin typeface="Arial" panose="020B0604020202020204" pitchFamily="34" charset="0"/>
              </a:rPr>
              <a:t>doi</a:t>
            </a:r>
            <a:r>
              <a:rPr lang="en-US" altLang="en-US" dirty="0">
                <a:latin typeface="Arial" panose="020B0604020202020204" pitchFamily="34" charset="0"/>
              </a:rPr>
              <a:t>: </a:t>
            </a:r>
            <a:r>
              <a:rPr lang="en-US" altLang="en-US" dirty="0">
                <a:latin typeface="Arial" panose="020B0604020202020204" pitchFamily="34" charset="0"/>
                <a:hlinkClick r:id="rId3"/>
              </a:rPr>
              <a:t>https://doi.org/10.2172/1529216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  <a:endParaRPr lang="tr-TR" altLang="en-US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hlinkClick r:id="rId4" action="ppaction://hlinksldjump"/>
              </a:rPr>
              <a:t>[2]</a:t>
            </a:r>
            <a:r>
              <a:rPr lang="tr-TR" altLang="en-US" dirty="0">
                <a:latin typeface="Arial" panose="020B0604020202020204" pitchFamily="34" charset="0"/>
                <a:hlinkClick r:id="rId4" action="ppaction://hlinksldjump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N. J. Abbas, D. S. Zalkind, L. Pao, and A. Wright, “A reference open-source controller for fixed and floating offshore wind turbines,” </a:t>
            </a:r>
            <a:r>
              <a:rPr lang="en-US" altLang="en-US" i="1" dirty="0">
                <a:latin typeface="Arial" panose="020B0604020202020204" pitchFamily="34" charset="0"/>
              </a:rPr>
              <a:t>Wind Energy Science</a:t>
            </a:r>
            <a:r>
              <a:rPr lang="en-US" altLang="en-US" dirty="0">
                <a:latin typeface="Arial" panose="020B0604020202020204" pitchFamily="34" charset="0"/>
              </a:rPr>
              <a:t>, vol. 7, no. 1, pp. 53–73, Jan. 2022, </a:t>
            </a:r>
            <a:r>
              <a:rPr lang="en-US" altLang="en-US" dirty="0" err="1">
                <a:latin typeface="Arial" panose="020B0604020202020204" pitchFamily="34" charset="0"/>
              </a:rPr>
              <a:t>doi</a:t>
            </a:r>
            <a:r>
              <a:rPr lang="en-US" altLang="en-US" dirty="0">
                <a:latin typeface="Arial" panose="020B0604020202020204" pitchFamily="34" charset="0"/>
              </a:rPr>
              <a:t>: https://doi.org/10.5194/wes-7-53-2022.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9671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Bibliography</a:t>
            </a:r>
            <a:r>
              <a:rPr lang="de-DE"/>
              <a:t> – </a:t>
            </a:r>
            <a:r>
              <a:rPr lang="de-DE" err="1"/>
              <a:t>Grid</a:t>
            </a:r>
            <a:r>
              <a:rPr lang="de-DE"/>
              <a:t> Code Development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[1]</a:t>
            </a:r>
            <a:r>
              <a:rPr lang="en-GB"/>
              <a:t> SYRRIAN ARAB REPUBLIC / Ministry of Electricity / PETE / Transmission Grid Code, 2014 (accessed Sept. 27, 2025)</a:t>
            </a:r>
          </a:p>
          <a:p>
            <a:r>
              <a:rPr lang="en-GB"/>
              <a:t>[2] </a:t>
            </a:r>
            <a:r>
              <a:rPr lang="en-US"/>
              <a:t> “</a:t>
            </a:r>
            <a:r>
              <a:rPr lang="en-US" err="1"/>
              <a:t>PowerFactory</a:t>
            </a:r>
            <a:r>
              <a:rPr lang="en-US"/>
              <a:t> - </a:t>
            </a:r>
            <a:r>
              <a:rPr lang="en-US" err="1"/>
              <a:t>DIgSILENT</a:t>
            </a:r>
            <a:r>
              <a:rPr lang="en-US"/>
              <a:t>,” </a:t>
            </a:r>
            <a:r>
              <a:rPr lang="en-US" i="1"/>
              <a:t>www.digsilent.de</a:t>
            </a:r>
            <a:r>
              <a:rPr lang="en-US"/>
              <a:t>. </a:t>
            </a:r>
            <a:r>
              <a:rPr lang="en-US">
                <a:hlinkClick r:id="rId2"/>
              </a:rPr>
              <a:t>https://www.digsilent.de/en/load-flow-analysis.html</a:t>
            </a:r>
            <a:r>
              <a:rPr lang="en-US"/>
              <a:t> </a:t>
            </a:r>
            <a:r>
              <a:rPr lang="en-GB"/>
              <a:t>(accessed Sept. 27, 2025)</a:t>
            </a:r>
            <a:endParaRPr lang="en-US"/>
          </a:p>
          <a:p>
            <a:r>
              <a:rPr lang="en-US"/>
              <a:t>‌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/>
          </a:p>
          <a:p>
            <a:pPr lvl="0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F9C-9E9F-4301-8E36-66F960306F83}" type="datetime1">
              <a:rPr lang="en-GB" smtClean="0"/>
              <a:t>29/09/2025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167</a:t>
            </a:fld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587F49-92BD-2318-296D-2FD75758E2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62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Site selection – Our approach 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85B4C5-770B-4772-3AF8-CABA5056B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I. Self-study on the topic and the country of Syria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375"/>
              </a:lnSpc>
              <a:buNone/>
            </a:pPr>
            <a:r>
              <a:rPr lang="en-GB" sz="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II. Initial m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eeting with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Mrs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Blohm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900"/>
              </a:lnSpc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</a:t>
            </a:r>
            <a:r>
              <a:rPr lang="tr-TR" sz="16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etting a sight about how to choose a location.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 rtl="0" fontAlgn="base">
              <a:lnSpc>
                <a:spcPts val="375"/>
              </a:lnSpc>
              <a:buNone/>
            </a:pPr>
            <a:r>
              <a:rPr lang="en-GB" sz="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III. 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Searching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for 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possible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areas, considering…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375"/>
              </a:lnSpc>
              <a:buNone/>
            </a:pPr>
            <a:r>
              <a:rPr lang="tr-TR" sz="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tr-T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IV. 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Compari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son of suitable areas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975"/>
              </a:lnSpc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Pros/Cons List for comparison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975"/>
              </a:lnSpc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Final decision on one area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450"/>
              </a:lnSpc>
              <a:buNone/>
            </a:pPr>
            <a:r>
              <a:rPr lang="en-GB" sz="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V. 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Finding a suitable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/available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site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 the area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375"/>
              </a:lnSpc>
              <a:buNone/>
            </a:pPr>
            <a:r>
              <a:rPr lang="tr-TR" sz="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tr-T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VI. 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Confirmation meeting with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Mrs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Blohm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706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FE87-09DE-4F79-BB5B-1ACFDF977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BB937D4-CF22-8A73-F756-40F70366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93C6E0B-F897-7F1C-CDA1-3B51149E1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	Getting a mail from Dr. Alhrshy about </a:t>
            </a:r>
            <a:r>
              <a:rPr lang="en-US" b="1" dirty="0"/>
              <a:t>Request for Qualification (RFQ) </a:t>
            </a:r>
            <a:r>
              <a:rPr lang="en-US" dirty="0"/>
              <a:t>issued by the</a:t>
            </a:r>
            <a:r>
              <a:rPr lang="tr-TR" dirty="0"/>
              <a:t> </a:t>
            </a:r>
            <a:r>
              <a:rPr lang="en-US" dirty="0"/>
              <a:t>Syrian Ministry of Energy / PETDE for a </a:t>
            </a:r>
            <a:r>
              <a:rPr lang="en-US" b="1" dirty="0"/>
              <a:t>100–200 MW Wind Farm Project in Syria.</a:t>
            </a:r>
            <a:endParaRPr lang="tr-TR" b="1" dirty="0"/>
          </a:p>
          <a:p>
            <a:pPr marL="0" indent="0">
              <a:buNone/>
            </a:pPr>
            <a:endParaRPr lang="tr-TR" b="1" dirty="0"/>
          </a:p>
          <a:p>
            <a:pPr>
              <a:buNone/>
            </a:pPr>
            <a:r>
              <a:rPr lang="tr-TR" b="1" dirty="0"/>
              <a:t>Proposed Sites</a:t>
            </a:r>
            <a:endParaRPr lang="en-US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BE6E1-1D2B-6C0D-38D7-4BA11C56E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152A7A-475E-49C2-3B14-A0CB419B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28156-7807-87D7-F678-A62C6FD3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18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E50782-A703-3123-3027-C10C7835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9CB488-99C5-523F-A49A-38ED983C0BD5}"/>
              </a:ext>
            </a:extLst>
          </p:cNvPr>
          <p:cNvSpPr txBox="1"/>
          <p:nvPr/>
        </p:nvSpPr>
        <p:spPr>
          <a:xfrm>
            <a:off x="7885381" y="6253646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A1464-91B5-8235-E07C-6C69D1B1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737" r="50033"/>
          <a:stretch>
            <a:fillRect/>
          </a:stretch>
        </p:blipFill>
        <p:spPr>
          <a:xfrm>
            <a:off x="7600950" y="2691855"/>
            <a:ext cx="3619499" cy="36004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96FA94-9A4D-3DD3-3755-0E6AF01EC793}"/>
              </a:ext>
            </a:extLst>
          </p:cNvPr>
          <p:cNvSpPr txBox="1"/>
          <p:nvPr/>
        </p:nvSpPr>
        <p:spPr>
          <a:xfrm>
            <a:off x="1147763" y="3739049"/>
            <a:ext cx="61436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Site 1: Qatinah Site – A flat open area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Site 2: Sindianah Site – A hilly open area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Site 3: Alhijana Site – An open desert area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Site 4: Ghabagheb Site – A hilly open area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Site 5: Alsukhnah Site – A high, open, and flat desert area</a:t>
            </a:r>
          </a:p>
        </p:txBody>
      </p:sp>
    </p:spTree>
    <p:extLst>
      <p:ext uri="{BB962C8B-B14F-4D97-AF65-F5344CB8AC3E}">
        <p14:creationId xmlns:p14="http://schemas.microsoft.com/office/powerpoint/2010/main" val="2820653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8E720-ED7F-4042-4E62-4A65B462B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B528BBA-E9B7-CFD6-E502-E7D229CB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F24A64-6D36-7748-B1FF-30DCF247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253" y="1339561"/>
            <a:ext cx="8255493" cy="515331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34249D-68FE-C008-3D1D-6A27EABDA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3BD655-7F6C-EB2D-CFAE-DE4F43BD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50B037-7D6B-C933-A7F7-C98D6F4C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19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00BF8C-D2D1-CC44-F173-549B499A94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7C0C8BE-CE9D-95D2-29A2-72401C2C53FF}"/>
              </a:ext>
            </a:extLst>
          </p:cNvPr>
          <p:cNvSpPr txBox="1"/>
          <p:nvPr/>
        </p:nvSpPr>
        <p:spPr>
          <a:xfrm>
            <a:off x="757626" y="6185098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[2</a:t>
            </a:r>
            <a:r>
              <a:rPr lang="tr-TR" sz="1400" dirty="0"/>
              <a:t>]</a:t>
            </a:r>
            <a:endParaRPr lang="de-DE" sz="1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63F7E0-FE47-2039-EE22-7E1D93B3EBC7}"/>
              </a:ext>
            </a:extLst>
          </p:cNvPr>
          <p:cNvSpPr/>
          <p:nvPr/>
        </p:nvSpPr>
        <p:spPr>
          <a:xfrm>
            <a:off x="4080510" y="3784542"/>
            <a:ext cx="396240" cy="26335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4DF89D-DEA5-2006-47F4-0BDFC635A0AD}"/>
              </a:ext>
            </a:extLst>
          </p:cNvPr>
          <p:cNvSpPr/>
          <p:nvPr/>
        </p:nvSpPr>
        <p:spPr>
          <a:xfrm>
            <a:off x="6518910" y="4535112"/>
            <a:ext cx="575310" cy="39883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F32139-2635-C940-3958-DFA6CEFAC591}"/>
              </a:ext>
            </a:extLst>
          </p:cNvPr>
          <p:cNvSpPr txBox="1"/>
          <p:nvPr/>
        </p:nvSpPr>
        <p:spPr>
          <a:xfrm>
            <a:off x="3095625" y="3504853"/>
            <a:ext cx="1381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dirty="0">
                <a:solidFill>
                  <a:srgbClr val="FF0000"/>
                </a:solidFill>
              </a:rPr>
              <a:t>Initial location</a:t>
            </a:r>
            <a:endParaRPr lang="en-DE" sz="12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56F773-D600-FD4E-B379-C9D4D4A0A31B}"/>
              </a:ext>
            </a:extLst>
          </p:cNvPr>
          <p:cNvSpPr txBox="1"/>
          <p:nvPr/>
        </p:nvSpPr>
        <p:spPr>
          <a:xfrm>
            <a:off x="5753099" y="4866688"/>
            <a:ext cx="1381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1" dirty="0">
                <a:solidFill>
                  <a:srgbClr val="FF0000"/>
                </a:solidFill>
              </a:rPr>
              <a:t>New location</a:t>
            </a:r>
            <a:endParaRPr lang="en-DE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14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2723-1A8A-2035-3CF2-223B5081BA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Weekly report: management team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9C58A-DE02-1E8A-D28B-D3C0B5DB34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Week </a:t>
            </a:r>
            <a:r>
              <a:rPr lang="it-IT" dirty="0" err="1"/>
              <a:t>number</a:t>
            </a:r>
            <a:r>
              <a:rPr lang="it-IT" dirty="0"/>
              <a:t> 1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E5660-8A5B-2042-04C0-0AF91E5B7D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229196" y="4882309"/>
            <a:ext cx="5511290" cy="331717"/>
          </a:xfrm>
        </p:spPr>
        <p:txBody>
          <a:bodyPr/>
          <a:lstStyle/>
          <a:p>
            <a:r>
              <a:rPr lang="it-IT" dirty="0"/>
              <a:t>Group </a:t>
            </a:r>
            <a:r>
              <a:rPr lang="it-IT" dirty="0" err="1"/>
              <a:t>members</a:t>
            </a:r>
            <a:r>
              <a:rPr lang="it-IT" dirty="0"/>
              <a:t>: </a:t>
            </a:r>
            <a:r>
              <a:rPr lang="it-IT" dirty="0" err="1"/>
              <a:t>Bakhtyar</a:t>
            </a:r>
            <a:r>
              <a:rPr lang="it-IT" dirty="0"/>
              <a:t> Karim, Federico De Mita, Josef </a:t>
            </a:r>
            <a:r>
              <a:rPr lang="it-IT" dirty="0" err="1"/>
              <a:t>Remberger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000BB-794B-0DCC-97B4-ECA635223D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31300-34C3-DE1D-DC8D-A15E6142BA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45E62-8106-5E78-0BD5-F8D5A0C3EF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92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0BD6C-ABDD-6775-66D9-D49D33DF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AD18B8E-537F-6C3B-068C-8E398311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872873-AE44-6581-7607-56057E7E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11E23A-7C76-49D4-A9C3-06E6F7D2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5C3536-6FE7-08B7-F5B6-0DC4EB30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20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EFE8AC-4BC8-FEDE-C192-9D07067B39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A894E7-5020-55F6-FE19-20AC31DAA791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[2]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743FC-E50C-7199-EEC8-615352AE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94" y="1559456"/>
            <a:ext cx="8474612" cy="453987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A6C738B-6A31-E47D-45EB-839089EE8CE3}"/>
              </a:ext>
            </a:extLst>
          </p:cNvPr>
          <p:cNvSpPr/>
          <p:nvPr/>
        </p:nvSpPr>
        <p:spPr>
          <a:xfrm>
            <a:off x="4314826" y="2583259"/>
            <a:ext cx="192405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1796DE-2CA4-5503-6A92-CE3509462CEF}"/>
              </a:ext>
            </a:extLst>
          </p:cNvPr>
          <p:cNvSpPr/>
          <p:nvPr/>
        </p:nvSpPr>
        <p:spPr>
          <a:xfrm>
            <a:off x="5972175" y="4387734"/>
            <a:ext cx="881063" cy="42306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FC02A-3BDA-FADF-A6FA-D70D67BC46DB}"/>
              </a:ext>
            </a:extLst>
          </p:cNvPr>
          <p:cNvSpPr txBox="1"/>
          <p:nvPr/>
        </p:nvSpPr>
        <p:spPr>
          <a:xfrm>
            <a:off x="6167438" y="4024313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dirty="0">
                <a:solidFill>
                  <a:schemeClr val="accent4"/>
                </a:solidFill>
              </a:rPr>
              <a:t>Substation</a:t>
            </a:r>
            <a:endParaRPr lang="en-DE" sz="1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3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F1995-6D22-7B4A-FD0B-FBEF9C180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A2C8FC4-BC91-EC5E-E194-7FFF4E76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C0F02B-2224-9512-BCB5-4E3E29B8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31B824-BA02-61C1-3154-C5EA12CD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656FA4-F529-1773-9936-E110F6EB7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21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2D79C0-5052-68B4-7272-A1EC7D1C4C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EB479E-6C6E-4803-BEEC-9206EF52F378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</a:t>
            </a:r>
            <a:r>
              <a:rPr lang="tr-TR" sz="1400" dirty="0"/>
              <a:t>]</a:t>
            </a:r>
            <a:endParaRPr lang="de-DE" sz="1400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DBFE69FF-D2FD-A9C0-4ADF-8CCF770315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44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3482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283932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Wind Resource Data (at 100m HH)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Grid Connection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2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GB" dirty="0"/>
                        <a:t>Main wind direction:           270° (west)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Grid connection:                  66 kV and 230 kV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2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Average wind speed:          7.69 m/s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Distance to substation:    &lt; 5 km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9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Wind turbine class:            III 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Distance to industry:         &lt; 15 km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4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Turbulence intensity:         A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57275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C85DC2E-F487-7EFA-F5C8-5238284F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48238"/>
            <a:ext cx="3781425" cy="27373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1ACDFA-D126-9007-5B8D-F5B18AE43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76" y="3429000"/>
            <a:ext cx="4132787" cy="279458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5127A1A-496F-CFD4-C806-E89694293273}"/>
              </a:ext>
            </a:extLst>
          </p:cNvPr>
          <p:cNvSpPr/>
          <p:nvPr/>
        </p:nvSpPr>
        <p:spPr>
          <a:xfrm>
            <a:off x="8196264" y="5116889"/>
            <a:ext cx="533400" cy="479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111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BAE27-959F-FDB3-35B3-4F3AD75A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21A07A1-9010-B84B-7AC9-8FC8CFBB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9E2E66-226E-CE22-0559-83E84871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754369-716D-50D6-C843-6A8B1727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609E5A-3DEF-818D-9151-02426F87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22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AAACDB-33AC-49CC-8E8E-ED9E91ADC0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86826D-7430-9204-A34F-200576CBB0AC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05F03D-99B3-916A-085F-1876BE0448AB}"/>
              </a:ext>
            </a:extLst>
          </p:cNvPr>
          <p:cNvSpPr/>
          <p:nvPr/>
        </p:nvSpPr>
        <p:spPr>
          <a:xfrm>
            <a:off x="8196264" y="5116889"/>
            <a:ext cx="533400" cy="479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5EFA6D-91EB-7D09-91E9-1A580CD25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620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Wind resource data: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ECC785-60C6-5557-E66A-3C45CA46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721642"/>
            <a:ext cx="7667626" cy="40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4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5683-4330-B9B0-E8EF-8920ACB1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9FCBBFA-5803-C87E-D6C7-B9F1405F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5F0F76-5F19-43E2-0A36-DDC85668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8F5F7-C580-4AAA-6684-6AC1BD2F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9C8E7D-F572-1CE7-380B-2CF6F859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23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B7E7C2-85AB-FC31-3187-1A4E747938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6" y="6675437"/>
            <a:ext cx="5596085" cy="365125"/>
          </a:xfrm>
        </p:spPr>
        <p:txBody>
          <a:bodyPr/>
          <a:lstStyle/>
          <a:p>
            <a:r>
              <a:rPr lang="tr-TR" dirty="0"/>
              <a:t>Sila Ceren Cetin-770819</a:t>
            </a:r>
            <a:endParaRPr lang="en-GB" dirty="0"/>
          </a:p>
          <a:p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068312-9240-9BDB-957B-5A6507ADB0FA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01C43D-81A4-3EC3-F2F6-E649126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78" y="1459614"/>
            <a:ext cx="6129782" cy="499049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AD4FA5-BF99-5587-DCDF-1A6C1462C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Wind resource data: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5632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6F38-18BC-FA2D-E24F-FF798AD9C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BBAA0E3-3C8C-60AE-6562-B5EFE00F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Site update - Qattinah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695DC7-A847-558D-BD1D-DD3AE2B46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629FF3-5929-AE76-F643-DE689456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CEFF0E-60D1-8150-6AAD-E8C87083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24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9F95B-5036-23C1-E210-01372AB5ED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Sila Ceren Cetin-770819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E9BA8AD-CE02-630D-B181-BA3F4AA68C2A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937D4CC-CADC-150F-066A-31435D711E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44625"/>
          <a:ext cx="10515600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3482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283932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Cons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2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GB" dirty="0"/>
                        <a:t>+ Good wind conditions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Complex transportation way, new street needed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2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+ 90% Wind direction from west (270°)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Street conditions unknown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9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+ Tendered area, official area for wind energy</a:t>
                      </a:r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Small bridges to the location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4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Relatively close to the highway M1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- Very close to buildings, especially in main wind direction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89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Close to the city of Homs (Industry)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Windspeed slightly smaller than site of Um </a:t>
                      </a:r>
                      <a:r>
                        <a:rPr lang="en-GB" dirty="0" err="1"/>
                        <a:t>Aledam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5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Good connection to the port of Tartus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898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Perfect grid connection (66 kV and 230 kV Grid)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7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Existing Substation within 5 km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09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Very flat terrain due to lake (no big turbulences)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89D2862-D7C5-0D9B-1E00-EC3BCAC25AB9}"/>
              </a:ext>
            </a:extLst>
          </p:cNvPr>
          <p:cNvSpPr txBox="1"/>
          <p:nvPr/>
        </p:nvSpPr>
        <p:spPr>
          <a:xfrm>
            <a:off x="838201" y="5691505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GB" sz="1800" b="0" i="0" u="none" strike="noStrike" baseline="0" dirty="0">
                <a:latin typeface="Calibri" panose="020F0502020204030204" pitchFamily="34" charset="0"/>
              </a:rPr>
              <a:t>The project can utilize the state-owned land within elevation levels 500–501 m A.S.L. Additional expansion is</a:t>
            </a:r>
          </a:p>
          <a:p>
            <a:pPr algn="l"/>
            <a:r>
              <a:rPr lang="en-GB" sz="1800" b="0" i="0" u="none" strike="noStrike" baseline="0" dirty="0">
                <a:latin typeface="Calibri" panose="020F0502020204030204" pitchFamily="34" charset="0"/>
              </a:rPr>
              <a:t>possible by agreement with private landowners in the area.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538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3651-D592-6410-ECA0-30AB54798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B47594C-31EF-2BC0-C19C-41D663E1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Site comparison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B81FB43-B203-C2C1-140B-F7DDEF3B14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09631266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11157278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56606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Um Aledam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Qattinah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4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Main wind direction:</a:t>
                      </a:r>
                      <a:endParaRPr kumimoji="0" lang="en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270° (West) 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270° (west)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62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Average wind speed:</a:t>
                      </a:r>
                      <a:endParaRPr kumimoji="0" lang="en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9.29 m/s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7.69 m/s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3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 turbine class: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III A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III A</a:t>
                      </a:r>
                      <a:endParaRPr kumimoji="0" lang="en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39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Distance to substation: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 km</a:t>
                      </a:r>
                      <a:endParaRPr kumimoji="0" lang="en-DE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43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Grid connection</a:t>
                      </a:r>
                      <a:r>
                        <a:rPr kumimoji="0" lang="tr-T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 kV Substation 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66 kV and 230 kV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572175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883EA3-28D0-CF71-8104-E24873F5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CE49BF-27AC-ED5E-E2AD-4C99E32C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8C646F-7984-46DB-4384-27E28AC3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25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71F93A-9A12-3DE1-C2E7-DCB895F0A0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Sila Ceren Cetin-770819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CCCE2C-FBDD-239A-B4A5-0115E84FA1F9}"/>
              </a:ext>
            </a:extLst>
          </p:cNvPr>
          <p:cNvSpPr txBox="1"/>
          <p:nvPr/>
        </p:nvSpPr>
        <p:spPr>
          <a:xfrm>
            <a:off x="889119" y="5671367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</a:t>
            </a:r>
            <a:r>
              <a:rPr lang="tr-TR" sz="1400" dirty="0"/>
              <a:t>3</a:t>
            </a:r>
            <a:r>
              <a:rPr lang="de-DE" sz="1400" dirty="0"/>
              <a:t>]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A44AC5-0C20-37A8-A539-F174157BB6F4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124450"/>
          <a:ext cx="10515597" cy="422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9331058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04630035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316589009"/>
                    </a:ext>
                  </a:extLst>
                </a:gridCol>
              </a:tblGrid>
              <a:tr h="422910">
                <a:tc>
                  <a:txBody>
                    <a:bodyPr/>
                    <a:lstStyle/>
                    <a:p>
                      <a:r>
                        <a:rPr lang="en-GB" b="0" dirty="0"/>
                        <a:t>Distance to industry:</a:t>
                      </a:r>
                      <a:endParaRPr lang="en-DE" b="0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b="0" dirty="0"/>
                        <a:t>20 km 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&lt; 15 km</a:t>
                      </a:r>
                      <a:endParaRPr lang="tr-TR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51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92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F1F31-9EB3-95DD-428E-AC61EC618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5B11740-5A41-7396-F272-02C1BC0D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Site suggestion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DE3FFB-DB06-3CBA-A219-0BBCCDB48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52"/>
            <a:ext cx="5257800" cy="4351338"/>
          </a:xfrm>
        </p:spPr>
        <p:txBody>
          <a:bodyPr/>
          <a:lstStyle/>
          <a:p>
            <a:r>
              <a:rPr lang="tr-TR" dirty="0"/>
              <a:t>We suggest :</a:t>
            </a:r>
            <a:r>
              <a:rPr lang="de-DE" dirty="0"/>
              <a:t> Um </a:t>
            </a:r>
            <a:r>
              <a:rPr lang="de-DE" dirty="0" err="1"/>
              <a:t>Aledam</a:t>
            </a:r>
            <a:endParaRPr lang="tr-TR" b="1" dirty="0"/>
          </a:p>
          <a:p>
            <a:pPr marL="0" indent="0">
              <a:buNone/>
            </a:pPr>
            <a:r>
              <a:rPr lang="tr-TR" dirty="0"/>
              <a:t>Because of:</a:t>
            </a:r>
          </a:p>
          <a:p>
            <a:pPr marL="0" indent="0">
              <a:buNone/>
            </a:pPr>
            <a:endParaRPr lang="tr-TR" dirty="0"/>
          </a:p>
          <a:p>
            <a:r>
              <a:rPr lang="de-DE" dirty="0"/>
              <a:t>More wind </a:t>
            </a:r>
            <a:r>
              <a:rPr lang="de-DE" dirty="0" err="1"/>
              <a:t>capacity</a:t>
            </a:r>
            <a:r>
              <a:rPr lang="de-DE" dirty="0"/>
              <a:t>.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so </a:t>
            </a:r>
            <a:r>
              <a:rPr lang="de-DE" dirty="0" err="1"/>
              <a:t>close</a:t>
            </a:r>
            <a:r>
              <a:rPr lang="de-DE"/>
              <a:t>.</a:t>
            </a:r>
            <a:endParaRPr lang="tr-TR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1A21A0-213A-2D81-E848-3F82C9FC1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29/09/2025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25D41-B382-3992-B4C6-EF6155EB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0957C7-A4AE-DCC6-B10B-B5C47761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26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5AB5D-F493-B695-898E-984CB4B062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Sila Ceren Cetin-770819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AE2CB4-A282-9D44-BA86-963B000D47B9}"/>
              </a:ext>
            </a:extLst>
          </p:cNvPr>
          <p:cNvSpPr txBox="1"/>
          <p:nvPr/>
        </p:nvSpPr>
        <p:spPr>
          <a:xfrm>
            <a:off x="8308975" y="5377664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</a:t>
            </a:r>
          </a:p>
        </p:txBody>
      </p:sp>
      <p:pic>
        <p:nvPicPr>
          <p:cNvPr id="8" name="Image 26" descr="A map of a city  AI-generated content may be incorrect. (Rectangle)">
            <a:extLst>
              <a:ext uri="{FF2B5EF4-FFF2-40B4-BE49-F238E27FC236}">
                <a16:creationId xmlns:a16="http://schemas.microsoft.com/office/drawing/2014/main" id="{589986A1-B21C-A4CB-5243-D475453F0E8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0070" y="1879441"/>
            <a:ext cx="4595340" cy="33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6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report: </a:t>
            </a:r>
            <a:r>
              <a:rPr lang="de-DE" sz="4000" dirty="0"/>
              <a:t>Wind Turbine Foundations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Week number:2</a:t>
            </a:r>
          </a:p>
          <a:p>
            <a:r>
              <a:rPr lang="it-IT" sz="2000" dirty="0"/>
              <a:t>Date: 30/09/2025</a:t>
            </a:r>
          </a:p>
          <a:p>
            <a:r>
              <a:rPr lang="it-IT" sz="2000" dirty="0"/>
              <a:t>Supervisor : </a:t>
            </a:r>
            <a:r>
              <a:rPr lang="de-DE" sz="1600" b="1" i="0" dirty="0">
                <a:effectLst/>
                <a:latin typeface="Lato" panose="020B0604020202020204" pitchFamily="34" charset="0"/>
              </a:rPr>
              <a:t>Prof. Dr.-Ing. Torsten Faber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</a:t>
            </a:r>
            <a:r>
              <a:rPr lang="de-DE" sz="1400" dirty="0" err="1"/>
              <a:t>members</a:t>
            </a:r>
            <a:r>
              <a:rPr lang="de-DE" sz="1400" dirty="0"/>
              <a:t>: Jehad Albaali - Reda </a:t>
            </a:r>
            <a:r>
              <a:rPr lang="de-DE" sz="1400" dirty="0" err="1"/>
              <a:t>Deif</a:t>
            </a:r>
            <a:r>
              <a:rPr lang="de-DE" sz="1400" dirty="0"/>
              <a:t>-  </a:t>
            </a:r>
            <a:r>
              <a:rPr lang="de-DE" sz="1400" dirty="0" err="1"/>
              <a:t>Amagad</a:t>
            </a:r>
            <a:r>
              <a:rPr lang="de-DE" sz="1400" dirty="0"/>
              <a:t> </a:t>
            </a:r>
            <a:r>
              <a:rPr lang="de-DE" sz="1400" dirty="0" err="1"/>
              <a:t>Gerges</a:t>
            </a:r>
            <a:endParaRPr lang="de-DE" sz="1400" dirty="0"/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27</a:t>
            </a:fld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8615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16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17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48619" name="Titel 1"/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 fontScale="95455"/>
          </a:bodyPr>
          <a:lstStyle/>
          <a:p>
            <a:r>
              <a:rPr lang="de-DE" dirty="0"/>
              <a:t>Sharing of Work</a:t>
            </a:r>
          </a:p>
        </p:txBody>
      </p:sp>
      <p:cxnSp>
        <p:nvCxnSpPr>
          <p:cNvPr id="3145730" name="Straight Connector 5"/>
          <p:cNvCxnSpPr>
            <a:cxnSpLocks/>
          </p:cNvCxnSpPr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20" name="TextBox 7"/>
          <p:cNvSpPr txBox="1"/>
          <p:nvPr/>
        </p:nvSpPr>
        <p:spPr>
          <a:xfrm>
            <a:off x="587041" y="1893859"/>
            <a:ext cx="370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Jehad Albaali </a:t>
            </a:r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Leading the team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Making research of the sites and the soil Type 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Preparation of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endParaRPr lang="tr-TR" dirty="0"/>
          </a:p>
          <a:p>
            <a:endParaRPr lang="tr-TR" dirty="0"/>
          </a:p>
        </p:txBody>
      </p:sp>
      <p:sp>
        <p:nvSpPr>
          <p:cNvPr id="1048622" name="TextBox 12"/>
          <p:cNvSpPr txBox="1"/>
          <p:nvPr/>
        </p:nvSpPr>
        <p:spPr>
          <a:xfrm>
            <a:off x="707315" y="4202183"/>
            <a:ext cx="3840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Reda </a:t>
            </a:r>
            <a:r>
              <a:rPr lang="de-DE" b="1" dirty="0" err="1"/>
              <a:t>Deif</a:t>
            </a:r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Helping with research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Writing the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Helping with power point Presentation </a:t>
            </a:r>
            <a:endParaRPr lang="tr-TR" dirty="0"/>
          </a:p>
          <a:p>
            <a:endParaRPr lang="tr-TR" dirty="0"/>
          </a:p>
        </p:txBody>
      </p:sp>
      <p:sp>
        <p:nvSpPr>
          <p:cNvPr id="1048623" name="TextBox 13"/>
          <p:cNvSpPr txBox="1"/>
          <p:nvPr/>
        </p:nvSpPr>
        <p:spPr>
          <a:xfrm>
            <a:off x="5708468" y="2118749"/>
            <a:ext cx="2321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Amagad</a:t>
            </a:r>
            <a:r>
              <a:rPr lang="de-DE" b="1" dirty="0"/>
              <a:t> </a:t>
            </a:r>
            <a:r>
              <a:rPr lang="de-DE" b="1" dirty="0" err="1"/>
              <a:t>Gerges</a:t>
            </a:r>
            <a:r>
              <a:rPr lang="de-DE" b="1" dirty="0"/>
              <a:t> </a:t>
            </a:r>
            <a:br>
              <a:rPr lang="de-DE" sz="1800" dirty="0"/>
            </a:br>
            <a:r>
              <a:rPr lang="tr-TR" dirty="0"/>
              <a:t>attended </a:t>
            </a:r>
            <a:r>
              <a:rPr lang="en-US" dirty="0"/>
              <a:t>the</a:t>
            </a:r>
            <a:r>
              <a:rPr lang="tr-TR" dirty="0"/>
              <a:t> meetings</a:t>
            </a:r>
          </a:p>
          <a:p>
            <a:r>
              <a:rPr lang="en-GB" dirty="0"/>
              <a:t>Helping with research 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Content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&amp; Design </a:t>
            </a:r>
            <a:r>
              <a:rPr lang="de-DE" dirty="0" err="1"/>
              <a:t>Factors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Site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Soil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</a:t>
            </a:r>
            <a:endParaRPr lang="it-IT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 err="1"/>
              <a:t>Foundation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32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378260-5420-F619-32AA-0C570EA14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EDA04C-684B-DCA3-962E-9C676A3E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D14E0-EB16-3CEB-21A6-591A4BA240D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it-IT" dirty="0" err="1"/>
              <a:t>Windfarm</a:t>
            </a:r>
            <a:r>
              <a:rPr lang="it-IT" dirty="0"/>
              <a:t> Project Development team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396F2-9203-6810-36F0-1133072A0D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E8FEB-D6B3-DB03-4E0D-4BF65A637E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A7E5-B995-49D4-038A-4B97F3D265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303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70888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>
              <a:defRPr sz="2000"/>
            </a:pPr>
            <a:r>
              <a:rPr lang="en-US" dirty="0"/>
              <a:t>• Shallow: Gravity, Piled raft</a:t>
            </a:r>
          </a:p>
          <a:p>
            <a:pPr>
              <a:defRPr sz="2000"/>
            </a:pPr>
            <a:r>
              <a:rPr lang="en-US" dirty="0"/>
              <a:t>• Deep: Piles, Monopiles, Rock foundations</a:t>
            </a:r>
          </a:p>
          <a:p>
            <a:pPr>
              <a:defRPr sz="2000"/>
            </a:pPr>
            <a:r>
              <a:rPr lang="en-US" dirty="0"/>
              <a:t>• Key factors: Soil type, Loads, Groundwater, Environment, Cost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&amp; Design </a:t>
            </a:r>
            <a:r>
              <a:rPr lang="de-DE" dirty="0" err="1"/>
              <a:t>Factors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1D50F1-D794-45FD-889E-3C9B3EEC9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992" y="1594597"/>
            <a:ext cx="2887929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63054B-3571-499A-B89B-38398FC85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598" y="3538616"/>
            <a:ext cx="3790804" cy="21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129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>
              <a:defRPr sz="1800"/>
            </a:pPr>
            <a:r>
              <a:rPr lang="en-US" dirty="0"/>
              <a:t>• </a:t>
            </a:r>
            <a:r>
              <a:rPr lang="en-US" b="1" dirty="0" err="1"/>
              <a:t>Qatina</a:t>
            </a:r>
            <a:r>
              <a:rPr lang="en-US" dirty="0"/>
              <a:t> (34.6482°N, 36.6685°E): Clayey/Marly soil, weak bearing, high groundwater. Options: Piles or large gravity with ground improvement.</a:t>
            </a:r>
          </a:p>
          <a:p>
            <a:pPr>
              <a:defRPr sz="1800"/>
            </a:pP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50" y="314991"/>
            <a:ext cx="11094773" cy="712728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Site Analysis</a:t>
            </a:r>
            <a:br>
              <a:rPr lang="de-DE" dirty="0"/>
            </a:br>
            <a:r>
              <a:rPr lang="de-DE" dirty="0" err="1"/>
              <a:t>Qatina</a:t>
            </a:r>
            <a:r>
              <a:rPr lang="de-DE" dirty="0"/>
              <a:t> ,</a:t>
            </a:r>
            <a:r>
              <a:rPr lang="de-DE" dirty="0" err="1"/>
              <a:t>Umm</a:t>
            </a:r>
            <a:r>
              <a:rPr lang="de-DE" dirty="0"/>
              <a:t> Al-Azam and  </a:t>
            </a:r>
            <a:r>
              <a:rPr lang="en-US" dirty="0" err="1"/>
              <a:t>Ghabagheb</a:t>
            </a:r>
            <a:r>
              <a:rPr lang="en-US" dirty="0"/>
              <a:t>.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73845F1-2C11-4B57-9FEB-C50A50D9F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108" y="2582390"/>
            <a:ext cx="6290422" cy="37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62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Umm Al-Azam </a:t>
            </a:r>
            <a:r>
              <a:rPr lang="en-US" dirty="0"/>
              <a:t>(</a:t>
            </a:r>
            <a:r>
              <a:rPr lang="pt-BR" dirty="0"/>
              <a:t>34° 4148.4" N 36° 3032.5" E</a:t>
            </a:r>
            <a:r>
              <a:rPr lang="en-US" dirty="0"/>
              <a:t>): Clayey/Marly soil, weak bearing. Options: Piles or large gravity with ground improvement.</a:t>
            </a:r>
            <a:br>
              <a:rPr lang="en-US" dirty="0"/>
            </a:br>
            <a:endParaRPr lang="en-US" dirty="0"/>
          </a:p>
          <a:p>
            <a:pPr>
              <a:defRPr sz="1800"/>
            </a:pP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50" y="314991"/>
            <a:ext cx="11094773" cy="712728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Site Analysis</a:t>
            </a:r>
            <a:br>
              <a:rPr lang="de-DE" dirty="0"/>
            </a:br>
            <a:r>
              <a:rPr lang="de-DE" dirty="0" err="1"/>
              <a:t>Qatina</a:t>
            </a:r>
            <a:r>
              <a:rPr lang="de-DE" dirty="0"/>
              <a:t> ,</a:t>
            </a:r>
            <a:r>
              <a:rPr lang="de-DE" dirty="0" err="1"/>
              <a:t>Umm</a:t>
            </a:r>
            <a:r>
              <a:rPr lang="de-DE" dirty="0"/>
              <a:t> Al-Azam and  </a:t>
            </a:r>
            <a:r>
              <a:rPr lang="en-US" dirty="0" err="1"/>
              <a:t>Ghabagheb</a:t>
            </a:r>
            <a:r>
              <a:rPr lang="en-US" dirty="0"/>
              <a:t>.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969A508-69B1-40AC-961C-551DA205D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85" y="2508208"/>
            <a:ext cx="51720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1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>
              <a:defRPr sz="1800"/>
            </a:pPr>
            <a:r>
              <a:rPr lang="en-US" dirty="0"/>
              <a:t> • </a:t>
            </a:r>
            <a:r>
              <a:rPr lang="en-US" dirty="0" err="1"/>
              <a:t>Ghabagheb</a:t>
            </a:r>
            <a:r>
              <a:rPr lang="en-US" dirty="0"/>
              <a:t> (33.12°N, 36.30°E): Flat plains, clayey/loamy soils. Gravity foundations possible, piles if compressible.</a:t>
            </a:r>
          </a:p>
          <a:p>
            <a:pPr>
              <a:defRPr sz="1800"/>
            </a:pP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50" y="314991"/>
            <a:ext cx="11094773" cy="712728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Site Analysis</a:t>
            </a:r>
            <a:br>
              <a:rPr lang="de-DE" dirty="0"/>
            </a:br>
            <a:r>
              <a:rPr lang="de-DE" dirty="0" err="1"/>
              <a:t>Qatina</a:t>
            </a:r>
            <a:r>
              <a:rPr lang="de-DE" dirty="0"/>
              <a:t> ,</a:t>
            </a:r>
            <a:r>
              <a:rPr lang="de-DE" dirty="0" err="1"/>
              <a:t>Umm</a:t>
            </a:r>
            <a:r>
              <a:rPr lang="de-DE" dirty="0"/>
              <a:t> Al-Azam and  </a:t>
            </a:r>
            <a:r>
              <a:rPr lang="en-US" dirty="0" err="1"/>
              <a:t>Ghabagheb</a:t>
            </a:r>
            <a:r>
              <a:rPr lang="en-US" dirty="0"/>
              <a:t>.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B0CDAAD-81C0-4C59-8436-36C558051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51" y="2412635"/>
            <a:ext cx="5442697" cy="33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9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 fontScale="90000"/>
          </a:bodyPr>
          <a:lstStyle/>
          <a:p>
            <a:r>
              <a:rPr lang="de-DE" dirty="0"/>
              <a:t>Site </a:t>
            </a:r>
            <a:r>
              <a:rPr lang="de-DE" dirty="0" err="1"/>
              <a:t>Comparison</a:t>
            </a:r>
            <a:r>
              <a:rPr lang="de-DE" dirty="0"/>
              <a:t> – </a:t>
            </a:r>
            <a:r>
              <a:rPr lang="de-DE" dirty="0" err="1"/>
              <a:t>Soil</a:t>
            </a:r>
            <a:r>
              <a:rPr lang="de-DE" dirty="0"/>
              <a:t> &amp; </a:t>
            </a:r>
            <a:r>
              <a:rPr lang="de-DE" dirty="0" err="1"/>
              <a:t>Topography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2E9565B-58CB-4C5F-8DDB-973AA55A4BCF}"/>
              </a:ext>
            </a:extLst>
          </p:cNvPr>
          <p:cNvGraphicFramePr>
            <a:graphicFrameLocks noGrp="1"/>
          </p:cNvGraphicFramePr>
          <p:nvPr/>
        </p:nvGraphicFramePr>
        <p:xfrm>
          <a:off x="984889" y="1861982"/>
          <a:ext cx="82296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b="1">
                          <a:solidFill>
                            <a:srgbClr val="FFFFFF"/>
                          </a:solidFill>
                        </a:rPr>
                        <a:t>Site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1" dirty="0">
                          <a:solidFill>
                            <a:srgbClr val="FFFFFF"/>
                          </a:solidFill>
                        </a:rPr>
                        <a:t>Soil Type (</a:t>
                      </a:r>
                      <a:r>
                        <a:rPr b="1" dirty="0" err="1">
                          <a:solidFill>
                            <a:srgbClr val="FFFFFF"/>
                          </a:solidFill>
                        </a:rPr>
                        <a:t>SoilGrids</a:t>
                      </a:r>
                      <a:r>
                        <a:rPr b="1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1" dirty="0">
                          <a:solidFill>
                            <a:srgbClr val="FFFFFF"/>
                          </a:solidFill>
                        </a:rPr>
                        <a:t>Composition (Sand/Silt/Clay %)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1">
                          <a:solidFill>
                            <a:srgbClr val="FFFFFF"/>
                          </a:solidFill>
                        </a:rPr>
                        <a:t>Topography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1" dirty="0">
                          <a:solidFill>
                            <a:srgbClr val="FFFFFF"/>
                          </a:solidFill>
                        </a:rPr>
                        <a:t>Foundation Implications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sz="1200"/>
                        <a:t>Qahtina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Silty Clay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~18–20 / ~33–37 / ~43–49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Flat </a:t>
                      </a:r>
                      <a:r>
                        <a:rPr lang="ar-SA" sz="1200" dirty="0"/>
                        <a:t>/</a:t>
                      </a:r>
                      <a:r>
                        <a:rPr sz="1200" dirty="0"/>
                        <a:t>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Weak soil → piles or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sz="1200"/>
                        <a:t>Umm Al-Azam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Silty Clay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~20 / ~35 / ~43–45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Flat/plain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Weak soil → piles or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sz="1200"/>
                        <a:t>Ghabagheb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Clay Loam – Silty Clay Loam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~20–30 / ~30–35 / ~35–45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Flat/</a:t>
                      </a:r>
                      <a:r>
                        <a:rPr lang="de-DE" sz="1200" dirty="0" err="1"/>
                        <a:t>plain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Piles or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614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484419" y="1250308"/>
            <a:ext cx="48495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>
              <a:defRPr sz="1800"/>
            </a:pPr>
            <a:r>
              <a:rPr lang="en-US" dirty="0"/>
              <a:t>• Soil Replacement: remove weak soil (2–3 m) and replace with compacted gravel/stone.</a:t>
            </a:r>
          </a:p>
          <a:p>
            <a:pPr>
              <a:defRPr sz="1800"/>
            </a:pPr>
            <a:r>
              <a:rPr lang="en-US" dirty="0"/>
              <a:t>• Dynamic Compaction: drop heavy weights to densify soil (effective in sandy/silty soils).</a:t>
            </a:r>
          </a:p>
          <a:p>
            <a:pPr>
              <a:defRPr sz="1800"/>
            </a:pPr>
            <a:r>
              <a:rPr lang="en-US" dirty="0"/>
              <a:t>• Stone Columns: drilled columns filled with compacted gravel → increase bearing + drainage.</a:t>
            </a:r>
          </a:p>
          <a:p>
            <a:pPr>
              <a:defRPr sz="1800"/>
            </a:pPr>
            <a:r>
              <a:rPr lang="en-US" dirty="0"/>
              <a:t>• Grouting: inject cement/mortar to strengthen weak zones or voids.</a:t>
            </a:r>
          </a:p>
          <a:p>
            <a:pPr>
              <a:defRPr sz="1800"/>
            </a:pPr>
            <a:r>
              <a:rPr lang="en-US" dirty="0"/>
              <a:t>• Geogrid Reinforcement: place geogrid under gravity foundation to spread loads.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077466" cy="7127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Soil Improvement for Gravity Foundations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865CC2-5968-4EF7-8CA5-0FA22946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13" y="1627683"/>
            <a:ext cx="4077447" cy="34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868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484419" y="1250308"/>
            <a:ext cx="48495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>
              <a:defRPr sz="1800"/>
            </a:pPr>
            <a:r>
              <a:rPr lang="en-US" dirty="0"/>
              <a:t>• Soil Replacement: remove weak soil (2–3 m) and replace with compacted gravel/stone.</a:t>
            </a:r>
          </a:p>
          <a:p>
            <a:pPr>
              <a:defRPr sz="1800"/>
            </a:pPr>
            <a:r>
              <a:rPr lang="en-US" dirty="0"/>
              <a:t>• Dynamic Compaction: drop heavy weights to densify soil (effective in sandy/silty soils).</a:t>
            </a:r>
          </a:p>
          <a:p>
            <a:pPr>
              <a:defRPr sz="1800"/>
            </a:pPr>
            <a:r>
              <a:rPr lang="en-US" dirty="0"/>
              <a:t>• Stone Columns: drilled columns filled with compacted gravel → increase bearing + drainage.</a:t>
            </a:r>
          </a:p>
          <a:p>
            <a:pPr>
              <a:defRPr sz="1800"/>
            </a:pPr>
            <a:r>
              <a:rPr lang="en-US" dirty="0"/>
              <a:t>• Grouting: inject cement/mortar to strengthen weak zones or voids.</a:t>
            </a:r>
          </a:p>
          <a:p>
            <a:pPr>
              <a:defRPr sz="1800"/>
            </a:pPr>
            <a:r>
              <a:rPr lang="en-US" dirty="0"/>
              <a:t>• Geogrid Reinforcement: place geogrid under gravity foundation to spread loads.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077466" cy="7127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Soil Improvement for Gravity Foundations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865CC2-5968-4EF7-8CA5-0FA22946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13" y="1627683"/>
            <a:ext cx="4077447" cy="34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015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403737" y="1912823"/>
            <a:ext cx="10147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Confirm the selected site for turbine installation.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the foundation type according to the tower design and soil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Coordinate with the loads team to obtain load figures (vertical, horizontal, overturning).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preliminary foundation sizing based on soil and load data.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077466" cy="7127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 Tasks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94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400" dirty="0"/>
              <a:t>Weekly report: Load &amp; Dynamics</a:t>
            </a: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Week number: 02</a:t>
            </a:r>
          </a:p>
          <a:p>
            <a:r>
              <a:rPr lang="it-IT" sz="2000" dirty="0"/>
              <a:t>Date: 30/09/2025</a:t>
            </a:r>
          </a:p>
          <a:p>
            <a:r>
              <a:rPr lang="it-IT" sz="2000" dirty="0"/>
              <a:t>Supervisor: Mr. </a:t>
            </a:r>
            <a:r>
              <a:rPr lang="en-US" sz="2000" dirty="0" err="1"/>
              <a:t>Manjock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members: </a:t>
            </a:r>
            <a:r>
              <a:rPr lang="en-US" sz="1400" dirty="0"/>
              <a:t>Md Aman</a:t>
            </a:r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38</a:t>
            </a:fld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584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load output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Needed parameters for the pre-processing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systems and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Loads for Optimus Syria</a:t>
            </a:r>
            <a:r>
              <a:rPr lang="ar-E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statistics.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795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Management Team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4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Bakhtyar</a:t>
            </a:r>
            <a:r>
              <a:rPr lang="it-IT" dirty="0"/>
              <a:t> Karim, Federico De Mita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A9DE4-3193-6E74-5611-A9D096A4EB6F}"/>
              </a:ext>
            </a:extLst>
          </p:cNvPr>
          <p:cNvSpPr txBox="1">
            <a:spLocks/>
          </p:cNvSpPr>
          <p:nvPr/>
        </p:nvSpPr>
        <p:spPr>
          <a:xfrm>
            <a:off x="838200" y="16122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DE" dirty="0"/>
              <a:t>0.     New </a:t>
            </a:r>
            <a:r>
              <a:rPr lang="de-DE" dirty="0" err="1"/>
              <a:t>additions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pPr lvl="0"/>
            <a:r>
              <a:rPr lang="de-DE" dirty="0"/>
              <a:t>Political </a:t>
            </a:r>
            <a:r>
              <a:rPr lang="de-DE" dirty="0" err="1"/>
              <a:t>situation</a:t>
            </a:r>
            <a:r>
              <a:rPr lang="de-DE" dirty="0"/>
              <a:t> and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forces</a:t>
            </a:r>
            <a:endParaRPr lang="de-DE" dirty="0"/>
          </a:p>
          <a:p>
            <a:pPr lvl="1"/>
            <a:r>
              <a:rPr lang="de-DE" dirty="0"/>
              <a:t>Old </a:t>
            </a:r>
            <a:r>
              <a:rPr lang="de-DE" dirty="0" err="1"/>
              <a:t>vs</a:t>
            </a:r>
            <a:r>
              <a:rPr lang="de-DE" dirty="0"/>
              <a:t> New </a:t>
            </a:r>
            <a:r>
              <a:rPr lang="de-DE" dirty="0" err="1"/>
              <a:t>Syria</a:t>
            </a:r>
            <a:endParaRPr lang="de-DE" dirty="0"/>
          </a:p>
          <a:p>
            <a:r>
              <a:rPr lang="de-DE" dirty="0"/>
              <a:t>Locations for Wind Turbine Transports</a:t>
            </a:r>
          </a:p>
          <a:p>
            <a:r>
              <a:rPr lang="de-DE" dirty="0"/>
              <a:t>Transportation </a:t>
            </a:r>
            <a:r>
              <a:rPr lang="de-DE" dirty="0" err="1"/>
              <a:t>strategies</a:t>
            </a:r>
            <a:endParaRPr lang="de-DE" dirty="0"/>
          </a:p>
          <a:p>
            <a:r>
              <a:rPr lang="de-DE" dirty="0"/>
              <a:t>Rotor </a:t>
            </a:r>
            <a:r>
              <a:rPr lang="de-DE" dirty="0" err="1"/>
              <a:t>diameter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9F78-D4B2-122C-B517-042D4A61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C168D38-3211-F511-112D-FE586024237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E76CC60-91D3-AE89-7F66-534FF4539E5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0E7802A-0A46-E68D-AE8C-DDEE815B56B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B8676DE-4D58-1579-23D9-A13FD62D3D7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E582131-FAFD-E442-E7C6-2D2CF389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40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81C68D-A10F-787B-9D27-64DAD93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7556647" cy="712728"/>
          </a:xfrm>
        </p:spPr>
        <p:txBody>
          <a:bodyPr>
            <a:normAutofit/>
          </a:bodyPr>
          <a:lstStyle/>
          <a:p>
            <a:r>
              <a:rPr lang="en-US" dirty="0"/>
              <a:t>Typical load output sections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8F5F6-2A94-2070-8484-DE98272B39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0DF3CF-4A39-0E64-B433-816E30BACBB2}"/>
              </a:ext>
            </a:extLst>
          </p:cNvPr>
          <p:cNvSpPr txBox="1"/>
          <p:nvPr/>
        </p:nvSpPr>
        <p:spPr>
          <a:xfrm>
            <a:off x="2675080" y="4814448"/>
            <a:ext cx="5187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Output Sections Representation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 </a:t>
            </a:r>
            <a:r>
              <a:rPr lang="en-GB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Simulation Seminar Mr. </a:t>
            </a:r>
            <a:r>
              <a:rPr lang="en-GB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Manjock</a:t>
            </a:r>
            <a:r>
              <a:rPr lang="en-GB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SS25</a:t>
            </a:r>
            <a:endParaRPr lang="en-GB" sz="1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7378632D-47B9-4C59-B724-6954D39B8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5080" y="1441266"/>
            <a:ext cx="6554624" cy="3332163"/>
          </a:xfrm>
        </p:spPr>
      </p:pic>
    </p:spTree>
    <p:extLst>
      <p:ext uri="{BB962C8B-B14F-4D97-AF65-F5344CB8AC3E}">
        <p14:creationId xmlns:p14="http://schemas.microsoft.com/office/powerpoint/2010/main" val="1454698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1" y="1465091"/>
            <a:ext cx="98851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production (DLC 1.X)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production + occurrence of fault (DLC 2.X)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up (DLC 3.X)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shutdown(DLC 4.X)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stop (DLC 5.1)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Parked: Standing still or idling (DLC 6.X)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Parked and fault conditions (DLC 7.X)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Transport, installation, maintenance and repair (DLC 8.X)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41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dirty="0"/>
              <a:t>Design situations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4331E1-206C-424A-9BE7-BCDDAA599B55}"/>
              </a:ext>
            </a:extLst>
          </p:cNvPr>
          <p:cNvSpPr txBox="1"/>
          <p:nvPr/>
        </p:nvSpPr>
        <p:spPr>
          <a:xfrm>
            <a:off x="342901" y="4115257"/>
            <a:ext cx="7217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 and site conditions for wind turbines, DNVGL-ST-437,Edition November 2016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1481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9F78-D4B2-122C-B517-042D4A61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C168D38-3211-F511-112D-FE586024237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E76CC60-91D3-AE89-7F66-534FF4539E5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0E7802A-0A46-E68D-AE8C-DDEE815B56B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B8676DE-4D58-1579-23D9-A13FD62D3D7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E582131-FAFD-E442-E7C6-2D2CF389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42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81C68D-A10F-787B-9D27-64DAD93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7556647" cy="712728"/>
          </a:xfrm>
        </p:spPr>
        <p:txBody>
          <a:bodyPr>
            <a:normAutofit/>
          </a:bodyPr>
          <a:lstStyle/>
          <a:p>
            <a:r>
              <a:rPr lang="en-US" dirty="0"/>
              <a:t>Simulation Workflow </a:t>
            </a:r>
            <a:r>
              <a:rPr lang="en-US" dirty="0" err="1"/>
              <a:t>OpenFAST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8F5F6-2A94-2070-8484-DE98272B39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0DF3CF-4A39-0E64-B433-816E30BACBB2}"/>
              </a:ext>
            </a:extLst>
          </p:cNvPr>
          <p:cNvSpPr txBox="1"/>
          <p:nvPr/>
        </p:nvSpPr>
        <p:spPr>
          <a:xfrm>
            <a:off x="2656226" y="5101057"/>
            <a:ext cx="6072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Workflow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 </a:t>
            </a:r>
            <a:r>
              <a:rPr lang="en-GB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report Optimus92 LE WS21</a:t>
            </a:r>
          </a:p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8C184FEA-2C0B-4703-AE67-6ABD5C86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10" y="1499009"/>
            <a:ext cx="7168199" cy="351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46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43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 fontScale="90000"/>
          </a:bodyPr>
          <a:lstStyle/>
          <a:p>
            <a:r>
              <a:rPr lang="en-GB" dirty="0"/>
              <a:t>Needed parameters for the pre-processing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F1EAF4-4659-459C-81BC-FD700D53F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08565" y="1521530"/>
            <a:ext cx="3452568" cy="47085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RNA Masses and inertias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 bearing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Hub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Nacelle inertia about yaw axis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  <a:p>
            <a:pPr marL="4572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 control gain values.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Generator torque control settings.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points for turbine operating conditions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Yaw control settings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774CFF4-2F6E-42FD-A7ED-7083844BB1AB}"/>
              </a:ext>
            </a:extLst>
          </p:cNvPr>
          <p:cNvSpPr txBox="1">
            <a:spLocks/>
          </p:cNvSpPr>
          <p:nvPr/>
        </p:nvSpPr>
        <p:spPr>
          <a:xfrm>
            <a:off x="2973714" y="1499009"/>
            <a:ext cx="4162377" cy="45509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blades:</a:t>
            </a:r>
          </a:p>
          <a:p>
            <a:pPr lvl="1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per unit length </a:t>
            </a:r>
          </a:p>
          <a:p>
            <a:pPr lvl="1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Bending stiffness </a:t>
            </a:r>
          </a:p>
          <a:p>
            <a:pPr lvl="1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Torsional stiffness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frequencies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properties</a:t>
            </a:r>
          </a:p>
          <a:p>
            <a:pPr lvl="1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 coefficient (Cl) and Drag coefficient (Cd) as functions of the angle of attack (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AoA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lvl="1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Blade twist and chord distribution along the blade. </a:t>
            </a:r>
          </a:p>
          <a:p>
            <a:pPr lvl="1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 loss and hub loss correction factors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392D8C-A1AE-4E2D-A6C0-63493C37A27D}"/>
              </a:ext>
            </a:extLst>
          </p:cNvPr>
          <p:cNvSpPr txBox="1">
            <a:spLocks/>
          </p:cNvSpPr>
          <p:nvPr/>
        </p:nvSpPr>
        <p:spPr>
          <a:xfrm>
            <a:off x="270617" y="1519571"/>
            <a:ext cx="2557424" cy="47085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assessment: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speed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direction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density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Turbulence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shear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distribution</a:t>
            </a:r>
          </a:p>
          <a:p>
            <a:pPr marL="5715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 height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distribution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Stiffness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frequencies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51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44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US" dirty="0"/>
              <a:t>Coordinate systems and components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BB2B1970-3A82-44DB-AD7C-CD0A8B8670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77254" y="1612324"/>
          <a:ext cx="7837492" cy="4073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746">
                  <a:extLst>
                    <a:ext uri="{9D8B030D-6E8A-4147-A177-3AD203B41FA5}">
                      <a16:colId xmlns:a16="http://schemas.microsoft.com/office/drawing/2014/main" val="3296843138"/>
                    </a:ext>
                  </a:extLst>
                </a:gridCol>
                <a:gridCol w="3918746">
                  <a:extLst>
                    <a:ext uri="{9D8B030D-6E8A-4147-A177-3AD203B41FA5}">
                      <a16:colId xmlns:a16="http://schemas.microsoft.com/office/drawing/2014/main" val="2569275695"/>
                    </a:ext>
                  </a:extLst>
                </a:gridCol>
              </a:tblGrid>
              <a:tr h="39233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 system</a:t>
                      </a:r>
                    </a:p>
                  </a:txBody>
                  <a:tcPr marL="85603" marR="85603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Affected components</a:t>
                      </a:r>
                    </a:p>
                  </a:txBody>
                  <a:tcPr marL="85603" marR="85603"/>
                </a:tc>
                <a:extLst>
                  <a:ext uri="{0D108BD9-81ED-4DB2-BD59-A6C34878D82A}">
                    <a16:rowId xmlns:a16="http://schemas.microsoft.com/office/drawing/2014/main" val="3965682601"/>
                  </a:ext>
                </a:extLst>
              </a:tr>
              <a:tr h="67717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Blade coordinate system</a:t>
                      </a:r>
                    </a:p>
                  </a:txBody>
                  <a:tcPr marL="85603" marR="85603"/>
                </a:tc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blade </a:t>
                      </a:r>
                    </a:p>
                    <a:p>
                      <a:r>
                        <a:rPr lang="sv-SE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hub, Pitch system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603" marR="85603"/>
                </a:tc>
                <a:extLst>
                  <a:ext uri="{0D108BD9-81ED-4DB2-BD59-A6C34878D82A}">
                    <a16:rowId xmlns:a16="http://schemas.microsoft.com/office/drawing/2014/main" val="1009890293"/>
                  </a:ext>
                </a:extLst>
              </a:tr>
              <a:tr h="39233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Chord coordinate system</a:t>
                      </a:r>
                    </a:p>
                  </a:txBody>
                  <a:tcPr marL="85603" marR="85603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blade</a:t>
                      </a:r>
                    </a:p>
                  </a:txBody>
                  <a:tcPr marL="85603" marR="85603"/>
                </a:tc>
                <a:extLst>
                  <a:ext uri="{0D108BD9-81ED-4DB2-BD59-A6C34878D82A}">
                    <a16:rowId xmlns:a16="http://schemas.microsoft.com/office/drawing/2014/main" val="1250705840"/>
                  </a:ext>
                </a:extLst>
              </a:tr>
              <a:tr h="125761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Hub coordinate system</a:t>
                      </a:r>
                    </a:p>
                  </a:txBody>
                  <a:tcPr marL="85603" marR="85603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hub, Pitch system 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bearing system 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Gearbox, Brake, Coupling 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Bed, Yaw system</a:t>
                      </a:r>
                    </a:p>
                  </a:txBody>
                  <a:tcPr marL="85603" marR="85603"/>
                </a:tc>
                <a:extLst>
                  <a:ext uri="{0D108BD9-81ED-4DB2-BD59-A6C34878D82A}">
                    <a16:rowId xmlns:a16="http://schemas.microsoft.com/office/drawing/2014/main" val="1451858444"/>
                  </a:ext>
                </a:extLst>
              </a:tr>
              <a:tr h="67717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Tower top coordinate system</a:t>
                      </a:r>
                    </a:p>
                  </a:txBody>
                  <a:tcPr marL="85603" marR="85603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Bed, Yaw system </a:t>
                      </a:r>
                    </a:p>
                    <a:p>
                      <a:r>
                        <a:rPr lang="en-GB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Tower &amp; Foundation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603" marR="85603"/>
                </a:tc>
                <a:extLst>
                  <a:ext uri="{0D108BD9-81ED-4DB2-BD59-A6C34878D82A}">
                    <a16:rowId xmlns:a16="http://schemas.microsoft.com/office/drawing/2014/main" val="4257747032"/>
                  </a:ext>
                </a:extLst>
              </a:tr>
              <a:tr h="677175"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structure (tower) coordinate system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603" marR="85603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Tower &amp; Foundation</a:t>
                      </a:r>
                    </a:p>
                  </a:txBody>
                  <a:tcPr marL="85603" marR="85603"/>
                </a:tc>
                <a:extLst>
                  <a:ext uri="{0D108BD9-81ED-4DB2-BD59-A6C34878D82A}">
                    <a16:rowId xmlns:a16="http://schemas.microsoft.com/office/drawing/2014/main" val="420380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447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24493" y="6515528"/>
            <a:ext cx="65579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 fontScale="90000"/>
          </a:bodyPr>
          <a:lstStyle/>
          <a:p>
            <a:r>
              <a:rPr lang="en-GB" dirty="0"/>
              <a:t>Estimated Extreme Loads for Optimus Syria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41918B5-C1B6-42DE-84E3-A27089E17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172" y="3833293"/>
            <a:ext cx="3955476" cy="27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BE9728-7372-432E-B965-5F67C5090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7907" y="1245238"/>
            <a:ext cx="3907151" cy="2550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6EC66D-FCF8-409A-AB0E-7A7853408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31" y="1292230"/>
            <a:ext cx="3835172" cy="25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70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24493" y="6515528"/>
            <a:ext cx="65579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 fontScale="90000"/>
          </a:bodyPr>
          <a:lstStyle/>
          <a:p>
            <a:r>
              <a:rPr lang="en-GB" dirty="0"/>
              <a:t>Estimated Extreme Loads for Optimus Syria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F7AA50F-F191-43FB-9189-8FB2D37C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504" y="2313144"/>
            <a:ext cx="4840269" cy="31600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2C250E-8652-42FE-81A9-F3F199CE9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9067" y="2374022"/>
            <a:ext cx="4848656" cy="316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7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24493" y="6515528"/>
            <a:ext cx="655798" cy="365125"/>
          </a:xfrm>
        </p:spPr>
        <p:txBody>
          <a:bodyPr/>
          <a:lstStyle/>
          <a:p>
            <a:r>
              <a:rPr lang="en-GB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 fontScale="90000"/>
          </a:bodyPr>
          <a:lstStyle/>
          <a:p>
            <a:r>
              <a:rPr lang="en-GB" dirty="0"/>
              <a:t>Estimated Extreme Loads for Optimus Syria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03B1DA7-5D2F-46E1-8BA0-579E3E500B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90675" y="1511257"/>
          <a:ext cx="8896349" cy="501109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62006">
                  <a:extLst>
                    <a:ext uri="{9D8B030D-6E8A-4147-A177-3AD203B41FA5}">
                      <a16:colId xmlns:a16="http://schemas.microsoft.com/office/drawing/2014/main" val="1843028824"/>
                    </a:ext>
                  </a:extLst>
                </a:gridCol>
                <a:gridCol w="872307">
                  <a:extLst>
                    <a:ext uri="{9D8B030D-6E8A-4147-A177-3AD203B41FA5}">
                      <a16:colId xmlns:a16="http://schemas.microsoft.com/office/drawing/2014/main" val="3785919078"/>
                    </a:ext>
                  </a:extLst>
                </a:gridCol>
                <a:gridCol w="919506">
                  <a:extLst>
                    <a:ext uri="{9D8B030D-6E8A-4147-A177-3AD203B41FA5}">
                      <a16:colId xmlns:a16="http://schemas.microsoft.com/office/drawing/2014/main" val="3910624802"/>
                    </a:ext>
                  </a:extLst>
                </a:gridCol>
                <a:gridCol w="730448">
                  <a:extLst>
                    <a:ext uri="{9D8B030D-6E8A-4147-A177-3AD203B41FA5}">
                      <a16:colId xmlns:a16="http://schemas.microsoft.com/office/drawing/2014/main" val="1739191976"/>
                    </a:ext>
                  </a:extLst>
                </a:gridCol>
                <a:gridCol w="919506">
                  <a:extLst>
                    <a:ext uri="{9D8B030D-6E8A-4147-A177-3AD203B41FA5}">
                      <a16:colId xmlns:a16="http://schemas.microsoft.com/office/drawing/2014/main" val="1028806242"/>
                    </a:ext>
                  </a:extLst>
                </a:gridCol>
                <a:gridCol w="751934">
                  <a:extLst>
                    <a:ext uri="{9D8B030D-6E8A-4147-A177-3AD203B41FA5}">
                      <a16:colId xmlns:a16="http://schemas.microsoft.com/office/drawing/2014/main" val="3649631468"/>
                    </a:ext>
                  </a:extLst>
                </a:gridCol>
                <a:gridCol w="997958">
                  <a:extLst>
                    <a:ext uri="{9D8B030D-6E8A-4147-A177-3AD203B41FA5}">
                      <a16:colId xmlns:a16="http://schemas.microsoft.com/office/drawing/2014/main" val="1658488017"/>
                    </a:ext>
                  </a:extLst>
                </a:gridCol>
                <a:gridCol w="894846">
                  <a:extLst>
                    <a:ext uri="{9D8B030D-6E8A-4147-A177-3AD203B41FA5}">
                      <a16:colId xmlns:a16="http://schemas.microsoft.com/office/drawing/2014/main" val="597340241"/>
                    </a:ext>
                  </a:extLst>
                </a:gridCol>
                <a:gridCol w="723919">
                  <a:extLst>
                    <a:ext uri="{9D8B030D-6E8A-4147-A177-3AD203B41FA5}">
                      <a16:colId xmlns:a16="http://schemas.microsoft.com/office/drawing/2014/main" val="3308229780"/>
                    </a:ext>
                  </a:extLst>
                </a:gridCol>
                <a:gridCol w="723919">
                  <a:extLst>
                    <a:ext uri="{9D8B030D-6E8A-4147-A177-3AD203B41FA5}">
                      <a16:colId xmlns:a16="http://schemas.microsoft.com/office/drawing/2014/main" val="4215248931"/>
                    </a:ext>
                  </a:extLst>
                </a:gridCol>
              </a:tblGrid>
              <a:tr h="817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Blade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Edge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Blade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Flap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Rotor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Yaw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Bearing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Tilt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Rotor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Tower-bottom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Diameter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Tower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Rated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719078"/>
                  </a:ext>
                </a:extLst>
              </a:tr>
              <a:tr h="302837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KW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331944"/>
                  </a:ext>
                </a:extLst>
              </a:tr>
              <a:tr h="45425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Optimus150 WS15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30,103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26,341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256,308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757287"/>
                  </a:ext>
                </a:extLst>
              </a:tr>
              <a:tr h="45425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Optimus150 WS16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12,413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284,580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3,500</a:t>
                      </a:r>
                    </a:p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49450"/>
                  </a:ext>
                </a:extLst>
              </a:tr>
              <a:tr h="45425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Optimus200 WS17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39,052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4,503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57,713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681,780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547953"/>
                  </a:ext>
                </a:extLst>
              </a:tr>
              <a:tr h="45425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 Oceanus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52,998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116,570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103,990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49,073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1,189,800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565185"/>
                  </a:ext>
                </a:extLst>
              </a:tr>
              <a:tr h="45425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Optimus92LE WS19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3,074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8,184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3,194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64,590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2,000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936725"/>
                  </a:ext>
                </a:extLst>
              </a:tr>
              <a:tr h="45425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Optimus92LE WS20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4,070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86,020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2,000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271040"/>
                  </a:ext>
                </a:extLst>
              </a:tr>
              <a:tr h="45425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Optimus60E WS21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304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2,005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184375"/>
                  </a:ext>
                </a:extLst>
              </a:tr>
              <a:tr h="3414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 Syria 1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8,854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16,044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1,153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15,922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8,500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120,000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5,000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057307"/>
                  </a:ext>
                </a:extLst>
              </a:tr>
              <a:tr h="3414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 Syria 2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15,769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29,778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1,816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27,750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8,500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28,2000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5,000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945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9612DEF-409A-41D5-9406-B14AC6C237C6}"/>
              </a:ext>
            </a:extLst>
          </p:cNvPr>
          <p:cNvSpPr txBox="1"/>
          <p:nvPr/>
        </p:nvSpPr>
        <p:spPr>
          <a:xfrm>
            <a:off x="506690" y="1141925"/>
            <a:ext cx="1112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All values represent </a:t>
            </a:r>
            <a:r>
              <a:rPr lang="en-GB" b="1" i="1" dirty="0"/>
              <a:t>extreme loads (ULS)</a:t>
            </a:r>
            <a:r>
              <a:rPr lang="en-GB" i="1" dirty="0"/>
              <a:t> and already include the corresponding partial safety factors (</a:t>
            </a:r>
            <a:r>
              <a:rPr lang="en-GB" i="1" dirty="0" err="1"/>
              <a:t>γF</a:t>
            </a:r>
            <a:r>
              <a:rPr lang="en-GB" i="1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477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Tower structure team/ </a:t>
            </a:r>
            <a:r>
              <a:rPr lang="en-GB" dirty="0" err="1">
                <a:solidFill>
                  <a:schemeClr val="tx1"/>
                </a:solidFill>
              </a:rPr>
              <a:t>Optimus</a:t>
            </a:r>
            <a:r>
              <a:rPr lang="en-GB" dirty="0">
                <a:solidFill>
                  <a:schemeClr val="tx1"/>
                </a:solidFill>
              </a:rPr>
              <a:t>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Weekly report: Tower structure </a:t>
            </a:r>
            <a:endParaRPr lang="en-GB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32000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Week number: 02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Date: 30/09/2025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Supervisor: Prof. Faber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6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Textfeld 12">
            <a:extLst>
              <a:ext uri="{FF2B5EF4-FFF2-40B4-BE49-F238E27FC236}">
                <a16:creationId xmlns:a16="http://schemas.microsoft.com/office/drawing/2014/main" id="{F1A690F4-D79D-8EBC-12DE-D491129BCFF6}"/>
              </a:ext>
            </a:extLst>
          </p:cNvPr>
          <p:cNvSpPr txBox="1"/>
          <p:nvPr/>
        </p:nvSpPr>
        <p:spPr>
          <a:xfrm>
            <a:off x="2172911" y="5081052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Times New Roman" pitchFamily="18" charset="0"/>
                <a:cs typeface="Times New Roman" pitchFamily="18" charset="0"/>
              </a:rPr>
              <a:t>Speaker: Mohammed Eldemerdash (760137)</a:t>
            </a:r>
          </a:p>
        </p:txBody>
      </p:sp>
    </p:spTree>
    <p:extLst>
      <p:ext uri="{BB962C8B-B14F-4D97-AF65-F5344CB8AC3E}">
        <p14:creationId xmlns:p14="http://schemas.microsoft.com/office/powerpoint/2010/main" val="2930116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49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87400" y="1638300"/>
            <a:ext cx="10261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400000"/>
              </a:lnSpc>
              <a:buFont typeface="Arial" pitchFamily="34" charset="0"/>
              <a:buChar char="•"/>
            </a:pPr>
            <a:r>
              <a:rPr lang="en-US" b="1" dirty="0"/>
              <a:t>Obstacles of the Transportation, for choosing the Tubular Steel structure.</a:t>
            </a:r>
          </a:p>
          <a:p>
            <a:pPr marL="285750" indent="-285750">
              <a:lnSpc>
                <a:spcPct val="400000"/>
              </a:lnSpc>
              <a:buFont typeface="Arial" pitchFamily="34" charset="0"/>
              <a:buChar char="•"/>
            </a:pPr>
            <a:r>
              <a:rPr lang="en-US" b="1" dirty="0"/>
              <a:t>Solutions to overcome transportation of the steel tower .</a:t>
            </a:r>
          </a:p>
          <a:p>
            <a:pPr marL="285750" indent="-285750">
              <a:lnSpc>
                <a:spcPct val="400000"/>
              </a:lnSpc>
              <a:buFont typeface="Arial" pitchFamily="34" charset="0"/>
              <a:buChar char="•"/>
            </a:pPr>
            <a:endParaRPr lang="en-US" sz="900" b="1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/>
              <a:t>Handwritten load calculations and stress analysis based on data from NREL for a wind turbine with similar data.</a:t>
            </a:r>
            <a:endParaRPr lang="de-DE" b="1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125353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FCD6-F9D8-29DF-7B9F-036C8152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0. New </a:t>
            </a:r>
            <a:r>
              <a:rPr lang="it-IT" dirty="0" err="1"/>
              <a:t>additions</a:t>
            </a:r>
            <a:r>
              <a:rPr lang="it-IT" dirty="0"/>
              <a:t> to the </a:t>
            </a:r>
            <a:r>
              <a:rPr lang="it-IT" dirty="0" err="1"/>
              <a:t>presentation</a:t>
            </a:r>
            <a:r>
              <a:rPr lang="it-IT" dirty="0"/>
              <a:t> set up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9A25F-4650-173C-5D45-2F6761F4E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141" y="1468769"/>
            <a:ext cx="10515600" cy="8261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3600" b="1" dirty="0"/>
              <a:t>The template for the </a:t>
            </a:r>
            <a:r>
              <a:rPr lang="it-IT" sz="3600" b="1" dirty="0" err="1"/>
              <a:t>presentations</a:t>
            </a:r>
            <a:r>
              <a:rPr lang="it-IT" sz="3600" b="1" dirty="0"/>
              <a:t> </a:t>
            </a:r>
            <a:r>
              <a:rPr lang="it-IT" sz="3600" b="1" dirty="0" err="1"/>
              <a:t>is</a:t>
            </a:r>
            <a:r>
              <a:rPr lang="it-IT" sz="3600" b="1" dirty="0"/>
              <a:t> </a:t>
            </a:r>
            <a:r>
              <a:rPr lang="it-IT" sz="3600" b="1" dirty="0" err="1"/>
              <a:t>finalized</a:t>
            </a:r>
            <a:r>
              <a:rPr lang="it-IT" sz="3600" b="1" dirty="0"/>
              <a:t>!!!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9FE11-8011-4A13-93E6-806E72CBAB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95E17-D087-8C48-91BB-A29837F006C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29/09/2025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3DA73-3DEA-53D8-C942-41ACB07C153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4914C-CCDC-A7C5-A07C-BF38106CE60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5DD4C-EFB9-6217-4CA4-9901B6614757}"/>
              </a:ext>
            </a:extLst>
          </p:cNvPr>
          <p:cNvSpPr txBox="1"/>
          <p:nvPr/>
        </p:nvSpPr>
        <p:spPr>
          <a:xfrm>
            <a:off x="2740098" y="2022378"/>
            <a:ext cx="61389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200" dirty="0"/>
              <a:t>Now the template is fixed and the students are kindly asked to use it for their next presentations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36C953-BB2B-EFAD-44DF-B86B332E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29" r="23423" b="516"/>
          <a:stretch>
            <a:fillRect/>
          </a:stretch>
        </p:blipFill>
        <p:spPr>
          <a:xfrm>
            <a:off x="630082" y="2957576"/>
            <a:ext cx="5205453" cy="34380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9BF07C-5791-2B65-353D-A098E5D11C58}"/>
              </a:ext>
            </a:extLst>
          </p:cNvPr>
          <p:cNvSpPr/>
          <p:nvPr/>
        </p:nvSpPr>
        <p:spPr>
          <a:xfrm>
            <a:off x="688571" y="5406952"/>
            <a:ext cx="2502130" cy="4140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B63C6E-8C97-ED28-7B8F-0CE3DC40892F}"/>
              </a:ext>
            </a:extLst>
          </p:cNvPr>
          <p:cNvCxnSpPr/>
          <p:nvPr/>
        </p:nvCxnSpPr>
        <p:spPr>
          <a:xfrm flipH="1">
            <a:off x="3050771" y="4510800"/>
            <a:ext cx="748145" cy="8961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C3911C1-2C0A-FBAD-B256-4F0334F395FC}"/>
              </a:ext>
            </a:extLst>
          </p:cNvPr>
          <p:cNvSpPr txBox="1"/>
          <p:nvPr/>
        </p:nvSpPr>
        <p:spPr>
          <a:xfrm>
            <a:off x="6477693" y="4031634"/>
            <a:ext cx="6138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https://github.com/Karim-bakhtyar/Optimus-Syria-WEC/tree/main/3_Presentations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7512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63500"/>
            <a:ext cx="10515600" cy="1325563"/>
          </a:xfrm>
        </p:spPr>
        <p:txBody>
          <a:bodyPr>
            <a:noAutofit/>
          </a:bodyPr>
          <a:lstStyle/>
          <a:p>
            <a:pPr marL="285750" indent="-285750">
              <a:lnSpc>
                <a:spcPct val="400000"/>
              </a:lnSpc>
            </a:pPr>
            <a:r>
              <a:rPr lang="de-DE" sz="2200" dirty="0"/>
              <a:t>1. </a:t>
            </a:r>
            <a:r>
              <a:rPr lang="en-US" sz="2200" dirty="0"/>
              <a:t>Obstacles of the Transportation, for choosing the Tubular Steel structure.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50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812800" y="1498600"/>
            <a:ext cx="97663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Design vertical clearance (treaty): 4.90 m</a:t>
            </a:r>
          </a:p>
          <a:p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Assume low-loader deck 0.80 m + 0.15 m tolerance ⇒ Max tower section Ø ≈ 4.0 m </a:t>
            </a:r>
            <a:br>
              <a:rPr lang="en-US" dirty="0"/>
            </a:br>
            <a:r>
              <a:rPr lang="en-US" dirty="0"/>
              <a:t>(route survey still required).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u="sng" dirty="0"/>
              <a:t>Ref</a:t>
            </a:r>
            <a:r>
              <a:rPr lang="ar-EG" dirty="0"/>
              <a:t>:</a:t>
            </a:r>
            <a:endParaRPr lang="en-US" dirty="0"/>
          </a:p>
          <a:p>
            <a:endParaRPr lang="de-DE" dirty="0"/>
          </a:p>
          <a:p>
            <a:r>
              <a:rPr lang="en-US" dirty="0"/>
              <a:t>AGREEMENT ON INTERNATIONAL ROADS IN THE ARAB MASHREQ</a:t>
            </a:r>
          </a:p>
          <a:p>
            <a:endParaRPr lang="de-DE" dirty="0"/>
          </a:p>
          <a:p>
            <a:r>
              <a:rPr lang="en-US" u="sng" dirty="0">
                <a:hlinkClick r:id="rId2"/>
              </a:rPr>
              <a:t>https://treaties.un.org/doc/source/RecentTexts/11_B_33E.pdf</a:t>
            </a:r>
            <a:endParaRPr lang="en-US" u="sng" dirty="0"/>
          </a:p>
          <a:p>
            <a:endParaRPr lang="de-DE" dirty="0"/>
          </a:p>
          <a:p>
            <a:r>
              <a:rPr lang="en-US" dirty="0"/>
              <a:t>the diameter at the bottom of the tower is 6m.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So transporting the Tower would be impossible using the highways in Syria.</a:t>
            </a:r>
            <a:endParaRPr lang="de-DE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sz="1200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8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1636623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27100"/>
            <a:ext cx="7391400" cy="168910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/>
              <a:t>1- A Hybrid tower structure(Concrete bottom, Steel top).</a:t>
            </a:r>
            <a:br>
              <a:rPr lang="en-US" sz="1600" b="1" dirty="0"/>
            </a:br>
            <a:r>
              <a:rPr lang="en-US" sz="1600" b="1" dirty="0"/>
              <a:t>2- Segments of Tubular steel with vertical connections.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51</a:t>
            </a:fld>
            <a:endParaRPr lang="en-GB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 txBox="1">
            <a:spLocks/>
          </p:cNvSpPr>
          <p:nvPr/>
        </p:nvSpPr>
        <p:spPr>
          <a:xfrm>
            <a:off x="787400" y="232004"/>
            <a:ext cx="10515600" cy="897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400000"/>
              </a:lnSpc>
            </a:pPr>
            <a:r>
              <a:rPr lang="en-US" sz="2200" dirty="0"/>
              <a:t>For that we came up with two solutions </a:t>
            </a:r>
          </a:p>
        </p:txBody>
      </p:sp>
      <p:pic>
        <p:nvPicPr>
          <p:cNvPr id="1026" name="Picture 7" descr="Description: A diagram of a tower&#10;&#10;AI-generated content may be incorrec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565400"/>
            <a:ext cx="3810000" cy="341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8" descr="Description: A diagram of a windmill&#10;&#10;AI-generated content may be incorrec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565400"/>
            <a:ext cx="3594100" cy="341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3003550" y="6121400"/>
            <a:ext cx="61849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Fig 1,2: sketches of the hybrid tower concept</a:t>
            </a:r>
            <a:endParaRPr lang="de-DE" sz="1200" dirty="0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sz="1200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3495198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5740082"/>
            <a:ext cx="5067300" cy="508318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Fig 3: Precast concrete base (segmented) + tubular steel top</a:t>
            </a:r>
            <a:endParaRPr lang="de-DE" sz="14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52</a:t>
            </a:fld>
            <a:endParaRPr lang="de-DE"/>
          </a:p>
        </p:txBody>
      </p:sp>
      <p:pic>
        <p:nvPicPr>
          <p:cNvPr id="10" name="Picture 9" descr="A construction site with workers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1562417"/>
            <a:ext cx="3898900" cy="4164965"/>
          </a:xfrm>
          <a:prstGeom prst="rect">
            <a:avLst/>
          </a:prstGeom>
        </p:spPr>
      </p:pic>
      <p:pic>
        <p:nvPicPr>
          <p:cNvPr id="11" name="Picture 10" descr="A crane lifting a large concrete tower&#10;&#10;AI-generated content may be incorrect.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1562417"/>
            <a:ext cx="4165600" cy="416496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93540" y="5822434"/>
            <a:ext cx="5230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Fig 4: Cast-in-situ concrete base (</a:t>
            </a:r>
            <a:r>
              <a:rPr lang="en-US" sz="1400" dirty="0" err="1"/>
              <a:t>slipformed</a:t>
            </a:r>
            <a:r>
              <a:rPr lang="en-US" sz="1400" dirty="0"/>
              <a:t>) + tubular steel top</a:t>
            </a:r>
            <a:endParaRPr lang="de-DE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908050" y="812800"/>
            <a:ext cx="6151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The two methods of erecting a hybrid Tower</a:t>
            </a:r>
            <a:endParaRPr lang="de-DE" sz="2400" dirty="0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8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172970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50" y="1043632"/>
            <a:ext cx="7219950" cy="464820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1800" dirty="0">
                <a:latin typeface="+mn-lt"/>
                <a:ea typeface="+mn-ea"/>
                <a:cs typeface="+mn-cs"/>
              </a:rPr>
              <a:t>- Difficult transport due to heavy, oversized concrete segment.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800" dirty="0">
                <a:latin typeface="+mn-lt"/>
                <a:ea typeface="+mn-ea"/>
                <a:cs typeface="+mn-cs"/>
              </a:rPr>
            </a:br>
            <a:r>
              <a:rPr lang="en-US" sz="1800" dirty="0"/>
              <a:t>- </a:t>
            </a:r>
            <a:r>
              <a:rPr lang="en-US" sz="1800" dirty="0">
                <a:latin typeface="+mn-lt"/>
                <a:ea typeface="+mn-ea"/>
                <a:cs typeface="+mn-cs"/>
              </a:rPr>
              <a:t>Long site erection time (formwork, pouring, curing).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400" dirty="0">
                <a:latin typeface="+mn-lt"/>
                <a:ea typeface="+mn-ea"/>
                <a:cs typeface="+mn-cs"/>
              </a:rPr>
            </a:br>
            <a:r>
              <a:rPr lang="en-US" sz="1800" dirty="0"/>
              <a:t>- </a:t>
            </a:r>
            <a:r>
              <a:rPr lang="en-US" sz="1800" dirty="0">
                <a:latin typeface="+mn-lt"/>
                <a:ea typeface="+mn-ea"/>
                <a:cs typeface="+mn-cs"/>
              </a:rPr>
              <a:t>Complex concrete-to-steel interface for structural continuity.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400" dirty="0">
                <a:latin typeface="+mn-lt"/>
                <a:ea typeface="+mn-ea"/>
                <a:cs typeface="+mn-cs"/>
              </a:rPr>
            </a:br>
            <a:r>
              <a:rPr lang="en-US" sz="1800" dirty="0"/>
              <a:t>- </a:t>
            </a:r>
            <a:r>
              <a:rPr lang="en-US" sz="1800" dirty="0">
                <a:latin typeface="+mn-lt"/>
                <a:ea typeface="+mn-ea"/>
                <a:cs typeface="+mn-cs"/>
              </a:rPr>
              <a:t>Harder inspection and maintenance at the base.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800" dirty="0">
                <a:latin typeface="+mn-lt"/>
                <a:ea typeface="+mn-ea"/>
                <a:cs typeface="+mn-cs"/>
              </a:rPr>
            </a:br>
            <a:r>
              <a:rPr lang="en-US" sz="1800" dirty="0"/>
              <a:t>- </a:t>
            </a:r>
            <a:r>
              <a:rPr lang="en-US" sz="1800" dirty="0">
                <a:latin typeface="+mn-lt"/>
                <a:ea typeface="+mn-ea"/>
                <a:cs typeface="+mn-cs"/>
              </a:rPr>
              <a:t>Permanent, less flexible; hard to adapt or modify.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600" dirty="0">
                <a:latin typeface="+mn-lt"/>
                <a:ea typeface="+mn-ea"/>
                <a:cs typeface="+mn-cs"/>
              </a:rPr>
            </a:br>
            <a:r>
              <a:rPr lang="en-US" sz="1800" dirty="0"/>
              <a:t>- </a:t>
            </a:r>
            <a:r>
              <a:rPr lang="en-US" sz="1800" dirty="0">
                <a:latin typeface="+mn-lt"/>
                <a:ea typeface="+mn-ea"/>
                <a:cs typeface="+mn-cs"/>
              </a:rPr>
              <a:t>Heavier lifting equipment required.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600" dirty="0">
                <a:latin typeface="+mn-lt"/>
                <a:ea typeface="+mn-ea"/>
                <a:cs typeface="+mn-cs"/>
              </a:rPr>
            </a:br>
            <a:r>
              <a:rPr lang="en-US" sz="1800" dirty="0"/>
              <a:t>- </a:t>
            </a:r>
            <a:r>
              <a:rPr lang="en-US" sz="1800" dirty="0">
                <a:latin typeface="+mn-lt"/>
                <a:ea typeface="+mn-ea"/>
                <a:cs typeface="+mn-cs"/>
              </a:rPr>
              <a:t>Less recyclable, harder to dismantle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53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908050" y="812800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Hybrid tower drawbacks</a:t>
            </a:r>
            <a:endParaRPr lang="de-DE" sz="2400" dirty="0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5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6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3007450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043632"/>
            <a:ext cx="7219950" cy="1623368"/>
          </a:xfrm>
        </p:spPr>
        <p:txBody>
          <a:bodyPr>
            <a:normAutofit/>
          </a:bodyPr>
          <a:lstStyle/>
          <a:p>
            <a:pPr marL="177800" lvl="0" indent="-177800">
              <a:lnSpc>
                <a:spcPct val="150000"/>
              </a:lnSpc>
            </a:pPr>
            <a:r>
              <a:rPr lang="en-US" sz="1800" dirty="0">
                <a:latin typeface="+mn-lt"/>
                <a:ea typeface="+mn-ea"/>
                <a:cs typeface="+mn-cs"/>
              </a:rPr>
              <a:t>- </a:t>
            </a:r>
            <a:r>
              <a:rPr lang="en-US" sz="1800" dirty="0"/>
              <a:t>folded steel “petals” bolted together along </a:t>
            </a:r>
            <a:r>
              <a:rPr lang="en-US" sz="1800" b="1" dirty="0"/>
              <a:t>vertical seams</a:t>
            </a:r>
            <a:r>
              <a:rPr lang="en-US" sz="1800" dirty="0"/>
              <a:t> segments are transported on standard trucks and assembled at site.</a:t>
            </a:r>
            <a:endParaRPr lang="de-DE" sz="14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54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781050" y="812800"/>
            <a:ext cx="7270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Segments of Tubular steel with vertical connections.</a:t>
            </a:r>
            <a:endParaRPr lang="de-DE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524964"/>
            <a:ext cx="4463489" cy="342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24964"/>
            <a:ext cx="4866902" cy="342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46845" y="6084167"/>
            <a:ext cx="2789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Fig 5 : Tubular steel tower segments </a:t>
            </a:r>
            <a:endParaRPr lang="de-DE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221115" y="6084168"/>
            <a:ext cx="2822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Fig 6 : Tubular steel tower construction</a:t>
            </a:r>
            <a:endParaRPr lang="de-DE" sz="1200" dirty="0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5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6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2671311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49" y="1249065"/>
            <a:ext cx="8896350" cy="4201468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1800" dirty="0">
                <a:latin typeface="+mn-lt"/>
                <a:ea typeface="+mn-ea"/>
                <a:cs typeface="+mn-cs"/>
              </a:rPr>
              <a:t>- Easier transport in smaller segments.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1200" dirty="0">
                <a:latin typeface="+mn-lt"/>
                <a:ea typeface="+mn-ea"/>
                <a:cs typeface="+mn-cs"/>
              </a:rPr>
            </a:br>
            <a:r>
              <a:rPr lang="en-US" sz="1800" dirty="0"/>
              <a:t>- </a:t>
            </a:r>
            <a:r>
              <a:rPr lang="en-US" sz="1800" dirty="0">
                <a:latin typeface="+mn-lt"/>
                <a:ea typeface="+mn-ea"/>
                <a:cs typeface="+mn-cs"/>
              </a:rPr>
              <a:t>Faster erection, no curing time.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1050" dirty="0">
                <a:latin typeface="+mn-lt"/>
                <a:ea typeface="+mn-ea"/>
                <a:cs typeface="+mn-cs"/>
              </a:rPr>
            </a:br>
            <a:r>
              <a:rPr lang="en-US" sz="1800" dirty="0"/>
              <a:t>- </a:t>
            </a:r>
            <a:r>
              <a:rPr lang="en-US" sz="1800" dirty="0">
                <a:latin typeface="+mn-lt"/>
                <a:ea typeface="+mn-ea"/>
                <a:cs typeface="+mn-cs"/>
              </a:rPr>
              <a:t>Simpler steel-to-steel joints (no hybrid interface).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600" dirty="0">
                <a:latin typeface="+mn-lt"/>
                <a:ea typeface="+mn-ea"/>
                <a:cs typeface="+mn-cs"/>
              </a:rPr>
            </a:br>
            <a:br>
              <a:rPr lang="en-US" sz="400" dirty="0">
                <a:latin typeface="+mn-lt"/>
                <a:ea typeface="+mn-ea"/>
                <a:cs typeface="+mn-cs"/>
              </a:rPr>
            </a:br>
            <a:r>
              <a:rPr lang="en-US" sz="1800" dirty="0"/>
              <a:t>- </a:t>
            </a:r>
            <a:r>
              <a:rPr lang="en-US" sz="1800" dirty="0">
                <a:latin typeface="+mn-lt"/>
                <a:ea typeface="+mn-ea"/>
                <a:cs typeface="+mn-cs"/>
              </a:rPr>
              <a:t>Easier inspection and maintenance.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1050" dirty="0">
                <a:latin typeface="+mn-lt"/>
                <a:ea typeface="+mn-ea"/>
                <a:cs typeface="+mn-cs"/>
              </a:rPr>
            </a:br>
            <a:r>
              <a:rPr lang="en-US" sz="1800" dirty="0"/>
              <a:t>- </a:t>
            </a:r>
            <a:r>
              <a:rPr lang="en-US" sz="1800" dirty="0">
                <a:latin typeface="+mn-lt"/>
                <a:ea typeface="+mn-ea"/>
                <a:cs typeface="+mn-cs"/>
              </a:rPr>
              <a:t>Lighter segments reduce crane demands.</a:t>
            </a:r>
            <a:br>
              <a:rPr lang="en-US" sz="1800" dirty="0">
                <a:latin typeface="+mn-lt"/>
                <a:ea typeface="+mn-ea"/>
                <a:cs typeface="+mn-cs"/>
              </a:rPr>
            </a:br>
            <a:br>
              <a:rPr lang="en-US" sz="1000" dirty="0">
                <a:latin typeface="+mn-lt"/>
                <a:ea typeface="+mn-ea"/>
                <a:cs typeface="+mn-cs"/>
              </a:rPr>
            </a:br>
            <a:r>
              <a:rPr lang="en-US" sz="1800" dirty="0"/>
              <a:t>- </a:t>
            </a:r>
            <a:r>
              <a:rPr lang="en-US" sz="1800" dirty="0">
                <a:latin typeface="+mn-lt"/>
                <a:ea typeface="+mn-ea"/>
                <a:cs typeface="+mn-cs"/>
              </a:rPr>
              <a:t>Fully recyclable and adaptable supply chain.</a:t>
            </a:r>
            <a:endParaRPr lang="de-DE" sz="18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55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857249" y="787400"/>
            <a:ext cx="6883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Tubular steel segments with vertical connections </a:t>
            </a:r>
            <a:endParaRPr lang="de-DE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1579033"/>
            <a:ext cx="4559299" cy="366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18277" y="5411400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Fig 7: steel tower vertical connections </a:t>
            </a:r>
            <a:endParaRPr lang="de-DE" sz="12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1002949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56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857249" y="787400"/>
            <a:ext cx="6883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Tubular steel segments with vertical connections </a:t>
            </a:r>
            <a:endParaRPr lang="de-DE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53" y="1651000"/>
            <a:ext cx="5380695" cy="271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3713" y="4500601"/>
            <a:ext cx="2844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Fig 8: tubular steel tower construction</a:t>
            </a:r>
            <a:endParaRPr lang="de-DE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77413" y="4729201"/>
            <a:ext cx="3206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Ref</a:t>
            </a:r>
            <a:r>
              <a:rPr lang="en-US" sz="1600" b="1" dirty="0"/>
              <a:t>:</a:t>
            </a:r>
          </a:p>
          <a:p>
            <a:endParaRPr lang="de-DE" sz="1600" b="1" dirty="0"/>
          </a:p>
          <a:p>
            <a:r>
              <a:rPr lang="en-US" sz="1600" dirty="0">
                <a:hlinkClick r:id="rId3"/>
              </a:rPr>
              <a:t>https://www.researchgate.net/</a:t>
            </a:r>
            <a:endParaRPr lang="en-US" sz="1600" dirty="0"/>
          </a:p>
          <a:p>
            <a:endParaRPr lang="de-DE" sz="1600" dirty="0"/>
          </a:p>
          <a:p>
            <a:r>
              <a:rPr lang="en-US" sz="1600" dirty="0">
                <a:hlinkClick r:id="rId4"/>
              </a:rPr>
              <a:t>https://www.enercon.de/</a:t>
            </a:r>
            <a:endParaRPr lang="en-US" sz="1600" dirty="0"/>
          </a:p>
          <a:p>
            <a:endParaRPr lang="de-DE" sz="1600" dirty="0"/>
          </a:p>
          <a:p>
            <a:pPr algn="l"/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7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2666309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57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562100"/>
            <a:ext cx="10013951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39778" y="5563800"/>
            <a:ext cx="471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Fig 9: how the different loads and moments affect the wind turbine </a:t>
            </a:r>
            <a:endParaRPr lang="de-DE" sz="1200" dirty="0"/>
          </a:p>
        </p:txBody>
      </p:sp>
      <p:sp>
        <p:nvSpPr>
          <p:cNvPr id="12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5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1254564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58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857249" y="1465640"/>
            <a:ext cx="44386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u="sng" dirty="0"/>
              <a:t>Assumptions</a:t>
            </a:r>
          </a:p>
          <a:p>
            <a:endParaRPr lang="de-DE" u="sng" dirty="0"/>
          </a:p>
          <a:p>
            <a:pPr>
              <a:lnSpc>
                <a:spcPct val="150000"/>
              </a:lnSpc>
            </a:pPr>
            <a:r>
              <a:rPr lang="de-DE" dirty="0"/>
              <a:t>𝜌</a:t>
            </a:r>
            <a:r>
              <a:rPr lang="de-DE" baseline="-25000" dirty="0"/>
              <a:t>air</a:t>
            </a:r>
            <a:r>
              <a:rPr lang="de-DE" dirty="0"/>
              <a:t>=1.225 kg/m</a:t>
            </a:r>
            <a:r>
              <a:rPr lang="de-DE" baseline="30000" dirty="0"/>
              <a:t>3</a:t>
            </a:r>
          </a:p>
          <a:p>
            <a:pPr>
              <a:lnSpc>
                <a:spcPct val="150000"/>
              </a:lnSpc>
            </a:pPr>
            <a:r>
              <a:rPr lang="de-DE" dirty="0"/>
              <a:t>𝜌</a:t>
            </a:r>
            <a:r>
              <a:rPr lang="de-DE" baseline="-25000" dirty="0"/>
              <a:t>steel</a:t>
            </a:r>
            <a:r>
              <a:rPr lang="de-DE" dirty="0"/>
              <a:t>=7850 kg/m</a:t>
            </a:r>
            <a:r>
              <a:rPr lang="de-DE" baseline="30000" dirty="0"/>
              <a:t>3</a:t>
            </a:r>
          </a:p>
          <a:p>
            <a:pPr>
              <a:lnSpc>
                <a:spcPct val="150000"/>
              </a:lnSpc>
            </a:pPr>
            <a:r>
              <a:rPr lang="de-DE" dirty="0"/>
              <a:t>(Wind class III) 𝑉=7.5 m/s</a:t>
            </a:r>
          </a:p>
          <a:p>
            <a:pPr>
              <a:lnSpc>
                <a:spcPct val="150000"/>
              </a:lnSpc>
            </a:pPr>
            <a:r>
              <a:rPr lang="de-DE" dirty="0"/>
              <a:t>𝑔=10 m/s</a:t>
            </a:r>
            <a:r>
              <a:rPr lang="de-DE" baseline="30000" dirty="0"/>
              <a:t>2</a:t>
            </a:r>
          </a:p>
          <a:p>
            <a:pPr>
              <a:lnSpc>
                <a:spcPct val="150000"/>
              </a:lnSpc>
            </a:pPr>
            <a:r>
              <a:rPr lang="de-DE" dirty="0"/>
              <a:t>𝐷</a:t>
            </a:r>
            <a:r>
              <a:rPr lang="de-DE" baseline="-25000" dirty="0"/>
              <a:t>rotor</a:t>
            </a:r>
            <a:r>
              <a:rPr lang="de-DE" dirty="0"/>
              <a:t>=160 m, 𝐷</a:t>
            </a:r>
            <a:r>
              <a:rPr lang="de-DE" baseline="-25000" dirty="0"/>
              <a:t>𝑜</a:t>
            </a:r>
            <a:r>
              <a:rPr lang="de-DE" dirty="0"/>
              <a:t>=6.0 m, 𝑡=0.027 m    </a:t>
            </a:r>
          </a:p>
          <a:p>
            <a:pPr>
              <a:lnSpc>
                <a:spcPct val="150000"/>
              </a:lnSpc>
            </a:pPr>
            <a:r>
              <a:rPr lang="de-DE" dirty="0"/>
              <a:t>⇒    𝐷</a:t>
            </a:r>
            <a:r>
              <a:rPr lang="de-DE" baseline="-25000" dirty="0"/>
              <a:t>𝑖</a:t>
            </a:r>
            <a:r>
              <a:rPr lang="de-DE" dirty="0"/>
              <a:t>=5.946 </a:t>
            </a:r>
          </a:p>
          <a:p>
            <a:pPr>
              <a:lnSpc>
                <a:spcPct val="150000"/>
              </a:lnSpc>
            </a:pPr>
            <a:r>
              <a:rPr lang="de-DE" dirty="0"/>
              <a:t>𝐻</a:t>
            </a:r>
            <a:r>
              <a:rPr lang="de-DE" baseline="-25000" dirty="0"/>
              <a:t>tower</a:t>
            </a:r>
            <a:r>
              <a:rPr lang="de-DE" dirty="0"/>
              <a:t>=98  m</a:t>
            </a:r>
          </a:p>
          <a:p>
            <a:pPr>
              <a:lnSpc>
                <a:spcPct val="150000"/>
              </a:lnSpc>
            </a:pPr>
            <a:r>
              <a:rPr lang="de-DE" dirty="0"/>
              <a:t>ℎ</a:t>
            </a:r>
            <a:r>
              <a:rPr lang="de-DE" baseline="-25000" dirty="0"/>
              <a:t>hub</a:t>
            </a:r>
            <a:r>
              <a:rPr lang="de-DE" dirty="0"/>
              <a:t>=100 m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2200" y="2158137"/>
            <a:ext cx="3581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𝐶</a:t>
            </a:r>
            <a:r>
              <a:rPr lang="de-DE" baseline="-25000" dirty="0"/>
              <a:t>𝑇</a:t>
            </a:r>
            <a:r>
              <a:rPr lang="de-DE" dirty="0"/>
              <a:t>=0.9</a:t>
            </a:r>
          </a:p>
          <a:p>
            <a:pPr>
              <a:lnSpc>
                <a:spcPct val="150000"/>
              </a:lnSpc>
            </a:pPr>
            <a:r>
              <a:rPr lang="de-DE" dirty="0"/>
              <a:t>𝐶</a:t>
            </a:r>
            <a:r>
              <a:rPr lang="de-DE" baseline="-25000" dirty="0"/>
              <a:t>𝐷</a:t>
            </a:r>
            <a:r>
              <a:rPr lang="de-DE" dirty="0"/>
              <a:t>=0.01	​</a:t>
            </a:r>
          </a:p>
          <a:p>
            <a:pPr>
              <a:lnSpc>
                <a:spcPct val="150000"/>
              </a:lnSpc>
            </a:pPr>
            <a:r>
              <a:rPr lang="de-DE" dirty="0"/>
              <a:t>𝑚</a:t>
            </a:r>
            <a:r>
              <a:rPr lang="de-DE" baseline="-25000" dirty="0"/>
              <a:t>rotor</a:t>
            </a:r>
            <a:r>
              <a:rPr lang="de-DE" dirty="0"/>
              <a:t>=110,000 kg</a:t>
            </a:r>
          </a:p>
          <a:p>
            <a:pPr>
              <a:lnSpc>
                <a:spcPct val="150000"/>
              </a:lnSpc>
            </a:pPr>
            <a:r>
              <a:rPr lang="de-DE" dirty="0"/>
              <a:t>𝑚</a:t>
            </a:r>
            <a:r>
              <a:rPr lang="de-DE" baseline="-25000" dirty="0"/>
              <a:t>nacelle</a:t>
            </a:r>
            <a:r>
              <a:rPr lang="de-DE" dirty="0"/>
              <a:t>=240,000 kg</a:t>
            </a:r>
          </a:p>
          <a:p>
            <a:pPr>
              <a:lnSpc>
                <a:spcPct val="150000"/>
              </a:lnSpc>
            </a:pPr>
            <a:r>
              <a:rPr lang="de-DE" dirty="0"/>
              <a:t>𝑚</a:t>
            </a:r>
            <a:r>
              <a:rPr lang="de-DE" baseline="-25000" dirty="0"/>
              <a:t>RNA</a:t>
            </a:r>
            <a:r>
              <a:rPr lang="de-DE" dirty="0"/>
              <a:t>=350,000 kg</a:t>
            </a:r>
          </a:p>
          <a:p>
            <a:pPr>
              <a:lnSpc>
                <a:spcPct val="150000"/>
              </a:lnSpc>
            </a:pPr>
            <a:r>
              <a:rPr lang="de-DE" dirty="0"/>
              <a:t>𝑀</a:t>
            </a:r>
            <a:r>
              <a:rPr lang="de-DE" baseline="-25000" dirty="0"/>
              <a:t>nacelle</a:t>
            </a:r>
            <a:r>
              <a:rPr lang="de-DE" dirty="0"/>
              <a:t>=4200 kN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6AB0F-DBED-4495-FC47-079D6327F99E}"/>
              </a:ext>
            </a:extLst>
          </p:cNvPr>
          <p:cNvSpPr txBox="1"/>
          <p:nvPr/>
        </p:nvSpPr>
        <p:spPr>
          <a:xfrm>
            <a:off x="1012309" y="5520938"/>
            <a:ext cx="37158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Reference to data assumptions:</a:t>
            </a:r>
            <a:endParaRPr lang="de-DE" sz="1600" b="1" dirty="0"/>
          </a:p>
          <a:p>
            <a:r>
              <a:rPr lang="en-US" sz="1600" dirty="0"/>
              <a:t>https://www.nrel.gov/wind/data-tools</a:t>
            </a:r>
            <a:endParaRPr lang="de-DE" sz="1600" dirty="0"/>
          </a:p>
          <a:p>
            <a:endParaRPr lang="de-DE" sz="1600" dirty="0"/>
          </a:p>
          <a:p>
            <a:pPr algn="l"/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05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59</a:t>
            </a:fld>
            <a:endParaRPr lang="de-DE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27" y="1473270"/>
            <a:ext cx="9727947" cy="485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20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368773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Political distribution of Syrian forces</a:t>
            </a: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Syria is currently divided among multiple actors: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/>
              <a:t>Syrian Government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/>
              <a:t>Kurdish Syrian Democratic Forces 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/>
              <a:t>Turkish backed Syrian Rebels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/>
              <a:t>Hayat Tahrir al-Sham (HTS) 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/>
              <a:t>US Military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/>
              <a:t>Russian Military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Bakhtyar</a:t>
            </a:r>
            <a:r>
              <a:rPr lang="en-GB" dirty="0"/>
              <a:t> Karim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29/09/2025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850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60</a:t>
            </a:fld>
            <a:endParaRPr lang="de-DE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1" y="1431019"/>
            <a:ext cx="8775699" cy="399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4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688267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61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506857"/>
            <a:ext cx="9385300" cy="4479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2087376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62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1630065"/>
            <a:ext cx="7924799" cy="3754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3785742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63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8" y="1409698"/>
            <a:ext cx="4019551" cy="459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49" y="1409698"/>
            <a:ext cx="4019550" cy="459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22680" y="6148000"/>
            <a:ext cx="314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Fig 10,11: Original handwritten calculations </a:t>
            </a:r>
            <a:endParaRPr lang="de-DE" sz="1200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1000354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work distribution </a:t>
            </a:r>
            <a:endParaRPr lang="de-DE" sz="3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9897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sz="1800" dirty="0"/>
              <a:t>Mohammed Eldemerdash: 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loads and stress calculations.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Editing and presenting.</a:t>
            </a:r>
            <a:br>
              <a:rPr lang="en-US" sz="1800" dirty="0"/>
            </a:br>
            <a:r>
              <a:rPr lang="en-US" sz="1800" dirty="0"/>
              <a:t>  </a:t>
            </a:r>
          </a:p>
          <a:p>
            <a:pPr lvl="0"/>
            <a:r>
              <a:rPr lang="en-US" sz="1800" dirty="0"/>
              <a:t>Ibrahim Mostafa: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Revision of the calculations.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Finding solutions for transportation of the steel tower.</a:t>
            </a:r>
            <a:br>
              <a:rPr lang="en-US" sz="1800" dirty="0"/>
            </a:br>
            <a:br>
              <a:rPr lang="en-US" sz="1800" dirty="0"/>
            </a:br>
            <a:endParaRPr lang="de-DE" sz="1800" dirty="0"/>
          </a:p>
          <a:p>
            <a:pPr lvl="0"/>
            <a:r>
              <a:rPr lang="en-US" sz="1800" dirty="0"/>
              <a:t>Kirollos Ghaly:</a:t>
            </a:r>
          </a:p>
          <a:p>
            <a:pPr lvl="0"/>
            <a:br>
              <a:rPr lang="en-US" sz="1800" dirty="0"/>
            </a:br>
            <a:r>
              <a:rPr lang="en-US" sz="1800" dirty="0"/>
              <a:t>- no input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0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1967721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Weekly Report: Rotor Blade Design</a:t>
            </a:r>
            <a:endParaRPr lang="en-GB" sz="4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number: 02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30.09.2025</a:t>
            </a:r>
          </a:p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Dr. rer. nat. Alois Schaffarczyk</a:t>
            </a:r>
            <a:r>
              <a:rPr lang="de-DE" dirty="0"/>
              <a:t> </a:t>
            </a:r>
            <a:endParaRPr lang="en-GB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de-DE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Jay Pandya, Kandarp Pathak, Harsh Panchal, Daniyal Sikandar</a:t>
            </a:r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65</a:t>
            </a:fld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41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0" y="281115"/>
            <a:ext cx="12216286" cy="2634378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66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69" y="614200"/>
            <a:ext cx="10124825" cy="712728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NREL 5 MW Reference Blade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255818" y="1485146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255818" y="2010051"/>
            <a:ext cx="112189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INTRODUCTION: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Developed by NREL (National Renewable Energy Laboratory</a:t>
            </a:r>
            <a:r>
              <a:rPr lang="en-US" dirty="0"/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reference offshore turbine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Rated power is 5 MW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Rotor diameter is 126 m, and Hub height is 90 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Provides standardized geometry and airfoil data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Widely used in research for load calculations, simulations, and design studies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Used For: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calculations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Aeroelastic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comparisons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and industrial research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78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67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17" y="395208"/>
            <a:ext cx="10124825" cy="71272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Airfoils Used in NREL 5 MW Blade</a:t>
            </a:r>
            <a:endParaRPr lang="de-DE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463483" y="1422103"/>
            <a:ext cx="112189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Blade Section Division</a:t>
            </a:r>
            <a:endParaRPr lang="sv-S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•Root region (0–17% span)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Mid-span region (~17–80% span)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Tip region (~80–100% span)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Root Region (0–17% span)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Cylindrical profile (non-lifting)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Structural strength and manufacturability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Smooth transition hub → aerodynamic section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ro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19" y="3616623"/>
            <a:ext cx="328506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137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7747" y="324168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33745" y="-67867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68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17" y="485123"/>
            <a:ext cx="10124825" cy="71272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Airfoils Used in NREL 5 MW Blade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205018" y="1600325"/>
            <a:ext cx="112189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Mid-span Region (~17–80% span)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DU airfoils (DU21-A17, DU30-A17, DU35-A17, DU40-A17)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Thick (17–40% thickness-to-chord)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Structural stiffness and aerodynamic efficiency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Tip Region (~80–100% span)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NACA 64-series (NACA 64-618)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Thin, low-drag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Reduces aerodynamic losses, noise, stall sensitivity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Optimized for high Reynolds numbers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ti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940" y="3983417"/>
            <a:ext cx="3032683" cy="1828800"/>
          </a:xfrm>
          <a:prstGeom prst="rect">
            <a:avLst/>
          </a:prstGeom>
        </p:spPr>
      </p:pic>
      <p:pic>
        <p:nvPicPr>
          <p:cNvPr id="13" name="Picture 12" descr="mi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40" y="1358807"/>
            <a:ext cx="3032683" cy="1828800"/>
          </a:xfrm>
          <a:prstGeom prst="rect">
            <a:avLst/>
          </a:prstGeom>
        </p:spPr>
      </p:pic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33747" y="-69135"/>
            <a:ext cx="12225745" cy="44520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419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7747" y="324168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33745" y="-67867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69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17" y="485123"/>
            <a:ext cx="10124825" cy="71272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Aerodynamic Guidelines (Syria)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205018" y="1600325"/>
            <a:ext cx="112189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Maintain precise aerodynamic surface contours (chord length, thickness, and twist angle) to ensure stable performance across variable wind speeds.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enhanced leading edge erosion protection (hard coatings, erosion tapes) to resist sand and dust abrasion from desert winds.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and verify blade profiles for operation across the expected Reynolds number range for local wind speeds.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regular aerodynamic load comparisons and checks to ensure compliance with design specs under gusty desert winds.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low maintenance surface finishes to reduce the frequency of on site repairs in remote locations.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noise reduction design measures where turbines will be near villages or agricultural areas.</a:t>
            </a: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33747" y="-69135"/>
            <a:ext cx="12225745" cy="44520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66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</a:t>
            </a:r>
            <a:r>
              <a:rPr lang="de-DE"/>
              <a:t>i Old vs New Syria</a:t>
            </a: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Bakhtyar</a:t>
            </a:r>
            <a:r>
              <a:rPr lang="en-GB" dirty="0"/>
              <a:t> Karim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29/09/2025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7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48D9FF-3065-3A72-1360-30FC4F0D9A16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</a:t>
            </a:r>
          </a:p>
        </p:txBody>
      </p:sp>
      <p:pic>
        <p:nvPicPr>
          <p:cNvPr id="7" name="Picture 6" descr="A map of the middle east&#10;&#10;Description automatically generated">
            <a:extLst>
              <a:ext uri="{FF2B5EF4-FFF2-40B4-BE49-F238E27FC236}">
                <a16:creationId xmlns:a16="http://schemas.microsoft.com/office/drawing/2014/main" id="{CB2EA541-6A0B-05AF-9F57-1D75EBC0D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9918" r="1924" b="8691"/>
          <a:stretch/>
        </p:blipFill>
        <p:spPr>
          <a:xfrm>
            <a:off x="5966914" y="1835243"/>
            <a:ext cx="6061767" cy="3369094"/>
          </a:xfrm>
          <a:prstGeom prst="rect">
            <a:avLst/>
          </a:prstGeom>
        </p:spPr>
      </p:pic>
      <p:pic>
        <p:nvPicPr>
          <p:cNvPr id="12" name="Picture 11" descr="A map of the country&#10;&#10;Description automatically generated">
            <a:extLst>
              <a:ext uri="{FF2B5EF4-FFF2-40B4-BE49-F238E27FC236}">
                <a16:creationId xmlns:a16="http://schemas.microsoft.com/office/drawing/2014/main" id="{A1B135A0-C581-51F5-D313-C65BBC55F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7" b="9318"/>
          <a:stretch/>
        </p:blipFill>
        <p:spPr>
          <a:xfrm>
            <a:off x="640128" y="1394358"/>
            <a:ext cx="4327508" cy="3944399"/>
          </a:xfrm>
          <a:prstGeom prst="rect">
            <a:avLst/>
          </a:prstGeom>
        </p:spPr>
      </p:pic>
      <p:sp>
        <p:nvSpPr>
          <p:cNvPr id="15" name="Inhaltsplatzhalter 12">
            <a:extLst>
              <a:ext uri="{FF2B5EF4-FFF2-40B4-BE49-F238E27FC236}">
                <a16:creationId xmlns:a16="http://schemas.microsoft.com/office/drawing/2014/main" id="{C7FBDDFF-E9C9-F822-CEAA-136771604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8" y="5359791"/>
            <a:ext cx="4962613" cy="5091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200" dirty="0"/>
              <a:t>Political situation of Syria at the beginning December 2024, </a:t>
            </a:r>
            <a:r>
              <a:rPr lang="en-US" sz="1200" dirty="0"/>
              <a:t>Al Jazeera, “Who controls what in Syria?”, 3 Dec 2024</a:t>
            </a:r>
            <a:r>
              <a:rPr lang="en-GB" sz="1200" dirty="0"/>
              <a:t> </a:t>
            </a:r>
            <a:r>
              <a:rPr lang="de-DE" sz="1200" dirty="0"/>
              <a:t>[1], Last day of access 25th September 2025</a:t>
            </a:r>
            <a:endParaRPr lang="en-GB" sz="1200" dirty="0"/>
          </a:p>
        </p:txBody>
      </p:sp>
      <p:sp>
        <p:nvSpPr>
          <p:cNvPr id="16" name="Inhaltsplatzhalter 12">
            <a:extLst>
              <a:ext uri="{FF2B5EF4-FFF2-40B4-BE49-F238E27FC236}">
                <a16:creationId xmlns:a16="http://schemas.microsoft.com/office/drawing/2014/main" id="{0DD41F50-5DDB-2A39-61A7-8C4341F18C35}"/>
              </a:ext>
            </a:extLst>
          </p:cNvPr>
          <p:cNvSpPr txBox="1">
            <a:spLocks/>
          </p:cNvSpPr>
          <p:nvPr/>
        </p:nvSpPr>
        <p:spPr>
          <a:xfrm>
            <a:off x="5860086" y="5326966"/>
            <a:ext cx="6061767" cy="509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200" dirty="0"/>
              <a:t>Political situation of Syria at the end of December 2024, </a:t>
            </a:r>
            <a:r>
              <a:rPr lang="en-US" sz="1200" dirty="0"/>
              <a:t>Alma Research and Education Center, “Territorial Control in Syria,” 30 Dec 2024. </a:t>
            </a:r>
            <a:r>
              <a:rPr lang="de-DE" sz="1200" dirty="0"/>
              <a:t>[2], Last day of access 25th September 2025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61857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7747" y="324168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33745" y="-67867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17" y="485123"/>
            <a:ext cx="10124825" cy="71272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Guidelines for Syrian Conditions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205018" y="1600325"/>
            <a:ext cx="112189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High-temperature resistance: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select materials, adhesives and coatings rated for sustained high summer temperatures (commonly &gt;35°C in many regions).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Erosion resistance: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robust leading edge protection and replaceable erosion strips to cope with sandstorms and abrasive dust.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Dust and sand management: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design features and maintenance plans that reduce dust ingress and abrasion (e.g., protective seals, scheduled inspections after storms).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 reinforcement: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consider local gust factors and higher stiffness or tailored spar sizing to control tip deflection and avoid tower strikes.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Low-maintenance design: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favour durable coatings and modular replaceable parts since remote desert sites can be hard to access frequently.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Lightning protection: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include appropriate lightning protection even if storms are infrequent mountain/coastal sites may still experience thunderstorms.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Thermal cycling durability: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verify long term performance of composites and adhesives under repeated heating and cooling cycles.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Site verification: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finalize designs after analyzing site specific wind data (mean wind speeds, extreme gusts, turbulence intensity) and local environmental reports.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33747" y="-69135"/>
            <a:ext cx="12225745" cy="44520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202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304861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484418" y="1609972"/>
            <a:ext cx="112189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Completed: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about the functions of the Q Blade.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data from the previous week’s PPT to perform hand calculations.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that the blade length from the calculation was 35 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Unsure how a 35 m blade can generate 5 MW.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calculation result seems incorrect.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updated load data to continue the design.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corrected load data from the load team, as instructed by the professor.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corrected calculations in the report.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data from project manager to design a 5 MW turbine.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b="1">
                <a:latin typeface="Times New Roman" panose="02020603050405020304" pitchFamily="18" charset="0"/>
                <a:cs typeface="Times New Roman" panose="02020603050405020304" pitchFamily="18" charset="0"/>
              </a:rPr>
              <a:t>Week 2 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Work Done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-18366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05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Report: </a:t>
            </a:r>
            <a:r>
              <a:rPr lang="it-IT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Blade Structures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040207"/>
          </a:xfrm>
        </p:spPr>
        <p:txBody>
          <a:bodyPr>
            <a:normAutofit fontScale="92500" lnSpcReduction="10000"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Week: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01</a:t>
            </a:r>
          </a:p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23/09/2025</a:t>
            </a:r>
          </a:p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Prof. Dr. Laurence Alhrshy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267055" y="4633644"/>
            <a:ext cx="828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Bhima Masare, Dongsuk Kim, Anudeep Allanki, Mithun Shetty  </a:t>
            </a:r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72</a:t>
            </a:fld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95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73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0CEAEB-A170-63D4-C379-5E5FFB1C37F7}"/>
              </a:ext>
            </a:extLst>
          </p:cNvPr>
          <p:cNvSpPr txBox="1"/>
          <p:nvPr/>
        </p:nvSpPr>
        <p:spPr>
          <a:xfrm>
            <a:off x="484418" y="5068054"/>
            <a:ext cx="10570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–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MW/61.5m Wind Turbine Blade Reference Model by Brian R. Resor, Sandia National Laboratories, California, USA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3729E-4365-6140-B2A3-195272447742}"/>
              </a:ext>
            </a:extLst>
          </p:cNvPr>
          <p:cNvSpPr txBox="1"/>
          <p:nvPr/>
        </p:nvSpPr>
        <p:spPr>
          <a:xfrm>
            <a:off x="821752" y="1417466"/>
            <a:ext cx="101407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Planned during the Project Phase –</a:t>
            </a:r>
          </a:p>
          <a:p>
            <a:pPr marL="1428750" lvl="2" indent="-514350"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Blade Geometry</a:t>
            </a:r>
          </a:p>
          <a:p>
            <a:pPr marL="1428750" lvl="2" indent="-514350"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Selection</a:t>
            </a:r>
          </a:p>
          <a:p>
            <a:pPr marL="1428750" lvl="2" indent="-514350"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Layout &amp; Component Design</a:t>
            </a:r>
          </a:p>
          <a:p>
            <a:pPr marL="1428750" lvl="2" indent="-514350"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Element Modelling</a:t>
            </a:r>
          </a:p>
          <a:p>
            <a:pPr marL="1428750" lvl="2" indent="-514350"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Analysis &amp; Simulation</a:t>
            </a:r>
          </a:p>
          <a:p>
            <a:pPr marL="1428750" lvl="2" indent="-514350"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Verification &amp; Optimization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909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F0538-4A4B-2118-D719-8BB1A69C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E3458FF9-56EF-C6E9-4EC8-57D0867DA7C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5AEFA74-A8B6-5813-FAED-4E198DCBFE2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C043F8-0E82-DB6B-2B6D-95EDD575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74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CBC2D3-C10D-C674-BFF4-D1CFB75F5F1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80D5E9-B2AF-F294-420D-0DFC5A2B32D4}"/>
              </a:ext>
            </a:extLst>
          </p:cNvPr>
          <p:cNvSpPr txBox="1"/>
          <p:nvPr/>
        </p:nvSpPr>
        <p:spPr>
          <a:xfrm>
            <a:off x="484416" y="587104"/>
            <a:ext cx="550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1 -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Blade Geometry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67D6B-523C-4A67-F31B-7E304470C6F6}"/>
              </a:ext>
            </a:extLst>
          </p:cNvPr>
          <p:cNvSpPr txBox="1"/>
          <p:nvPr/>
        </p:nvSpPr>
        <p:spPr>
          <a:xfrm>
            <a:off x="484415" y="1476327"/>
            <a:ext cx="110196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existing models (i.e. Brian Resor 5MW/61.5m, NREL 5MW) as reference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Air foil shapes, chord distribution, and blade length with help of Team Blade Aerodynamics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 tip and root geometries considering structural requirements from other Teams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compatibility with manufacturing constraints with the current Industrial Standards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18E692-8EF1-C55A-E659-54CC403363F4}"/>
              </a:ext>
            </a:extLst>
          </p:cNvPr>
          <p:cNvSpPr/>
          <p:nvPr/>
        </p:nvSpPr>
        <p:spPr>
          <a:xfrm>
            <a:off x="6375402" y="3943353"/>
            <a:ext cx="5328000" cy="2376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556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59DBC-6C3C-5AFE-AAB5-5B1C708ED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3B699065-5993-EDF9-0D8F-754D1525C22E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6CF1EC2-D825-617F-8B76-1E0E0D2272B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AAA611-F7D2-39D7-5495-5004BA4D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75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0B1E06-CEA8-E0CD-611B-E37D8477431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C2CC82-29F5-6D30-7036-7E60D9573E12}"/>
              </a:ext>
            </a:extLst>
          </p:cNvPr>
          <p:cNvSpPr txBox="1"/>
          <p:nvPr/>
        </p:nvSpPr>
        <p:spPr>
          <a:xfrm>
            <a:off x="484416" y="587104"/>
            <a:ext cx="550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1 -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Blade Geometry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7356C4-FE3C-FBEB-7368-1E87A4C787ED}"/>
                  </a:ext>
                </a:extLst>
              </p:cNvPr>
              <p:cNvSpPr txBox="1"/>
              <p:nvPr/>
            </p:nvSpPr>
            <p:spPr>
              <a:xfrm>
                <a:off x="2789703" y="1420566"/>
                <a:ext cx="6405425" cy="115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I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4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4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IN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7356C4-FE3C-FBEB-7368-1E87A4C78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03" y="1420566"/>
                <a:ext cx="6405425" cy="1152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E26F8-E0EA-381E-C3FF-7A1813BF1B67}"/>
                  </a:ext>
                </a:extLst>
              </p:cNvPr>
              <p:cNvSpPr txBox="1"/>
              <p:nvPr/>
            </p:nvSpPr>
            <p:spPr>
              <a:xfrm>
                <a:off x="679626" y="2903208"/>
                <a:ext cx="4964080" cy="2919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800" b="1" i="1" dirty="0">
                    <a:latin typeface="Cambria Math" panose="02040503050406030204" pitchFamily="18" charset="0"/>
                  </a:rPr>
                  <a:t>Substituting the values - 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𝑀𝑊</m:t>
                      </m:r>
                    </m:oMath>
                  </m:oMathPara>
                </a14:m>
                <a:endParaRPr lang="en-IN" sz="28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IN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0.45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1.225 kg/m</a:t>
                </a:r>
                <a:r>
                  <a:rPr lang="en-IN" sz="28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9.29 m/s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FE26F8-E0EA-381E-C3FF-7A1813BF1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26" y="2903208"/>
                <a:ext cx="4964080" cy="2919774"/>
              </a:xfrm>
              <a:prstGeom prst="rect">
                <a:avLst/>
              </a:prstGeom>
              <a:blipFill>
                <a:blip r:embed="rId3"/>
                <a:stretch>
                  <a:fillRect l="-4294" t="-3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664C6D4-AD06-A9A8-1AEF-B734C2B742F1}"/>
              </a:ext>
            </a:extLst>
          </p:cNvPr>
          <p:cNvSpPr txBox="1"/>
          <p:nvPr/>
        </p:nvSpPr>
        <p:spPr>
          <a:xfrm>
            <a:off x="5643706" y="2962226"/>
            <a:ext cx="496408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2800" b="1" i="1" dirty="0">
                <a:latin typeface="Cambria Math" panose="02040503050406030204" pitchFamily="18" charset="0"/>
              </a:rPr>
              <a:t>We get –</a:t>
            </a:r>
          </a:p>
          <a:p>
            <a:pPr lvl="2"/>
            <a:r>
              <a:rPr lang="en-IN" sz="2800" i="1" dirty="0">
                <a:latin typeface="Cambria Math" panose="02040503050406030204" pitchFamily="18" charset="0"/>
              </a:rPr>
              <a:t>D = 170 m</a:t>
            </a:r>
          </a:p>
          <a:p>
            <a:pPr lvl="2"/>
            <a:r>
              <a:rPr lang="en-IN" sz="2800" i="1" dirty="0">
                <a:latin typeface="Cambria Math" panose="02040503050406030204" pitchFamily="18" charset="0"/>
              </a:rPr>
              <a:t>R = 85 m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0085113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4C247-F788-5A06-D3C0-E24E396FC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6EBA81D-75F4-CE6E-9E07-25A5363FB6F9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977B3A0-46FB-D801-6F0F-72B7FB9398B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D05C386-4064-24BD-0778-E1C7DAC63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76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43360E-4483-602B-3D84-8D2D3D7CA1FA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7CF1FF-56EF-0D81-8E07-636D764C1EC4}"/>
              </a:ext>
            </a:extLst>
          </p:cNvPr>
          <p:cNvSpPr txBox="1"/>
          <p:nvPr/>
        </p:nvSpPr>
        <p:spPr>
          <a:xfrm>
            <a:off x="484416" y="587104"/>
            <a:ext cx="550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1 -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Blade Geometry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797BA-81A0-2868-1D21-E022F6853D52}"/>
              </a:ext>
            </a:extLst>
          </p:cNvPr>
          <p:cNvSpPr txBox="1"/>
          <p:nvPr/>
        </p:nvSpPr>
        <p:spPr>
          <a:xfrm>
            <a:off x="821932" y="1450574"/>
            <a:ext cx="75823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Cylinder 1 -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inboard root cylinder (no lift, Cd ≈ 0.50) (blade nodes 1–2)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Cylinder 2 -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cylinder (no lift, Cd ≈ 0.35) (node 3)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DU40_A17 -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(node 4)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DU35_A17 -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(nodes 5–6)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DU30_A17 -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(node 7)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DU25_A17 -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(nodes 8–9)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DU21_A17 -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(nodes 10–11)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NACA64_A17 -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(nodes 12–17, tip region)</a:t>
            </a:r>
          </a:p>
        </p:txBody>
      </p:sp>
    </p:spTree>
    <p:extLst>
      <p:ext uri="{BB962C8B-B14F-4D97-AF65-F5344CB8AC3E}">
        <p14:creationId xmlns:p14="http://schemas.microsoft.com/office/powerpoint/2010/main" val="32061514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16C76-2C95-0032-F262-63CC28CA6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AC729555-847E-3209-4E49-007BBA4590CD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A9F6153-F8E8-55FD-CEFA-401D006A9AFB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94FBCDA-F104-34EE-7BE2-8C10DC3D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77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013F9D-AF4A-5994-3D13-044D411F07D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FBF97A-70C9-0195-DEFD-D06086239B6E}"/>
              </a:ext>
            </a:extLst>
          </p:cNvPr>
          <p:cNvSpPr txBox="1"/>
          <p:nvPr/>
        </p:nvSpPr>
        <p:spPr>
          <a:xfrm>
            <a:off x="484416" y="587104"/>
            <a:ext cx="550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1 -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Blade Geometry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8B08E-7176-61F9-41F5-AF7EEC11F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17" y="1924625"/>
            <a:ext cx="8048785" cy="36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CAEDBD-14F3-8F78-E6F8-08B598E9557D}"/>
              </a:ext>
            </a:extLst>
          </p:cNvPr>
          <p:cNvSpPr txBox="1"/>
          <p:nvPr/>
        </p:nvSpPr>
        <p:spPr>
          <a:xfrm>
            <a:off x="484416" y="5770495"/>
            <a:ext cx="900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-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a 5 MW/61.5m Wind Turbine Blade Reference Model by Brian R. Resor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220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1D607-D1EE-5C34-94E3-B67128352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CB691D58-B37D-4B84-8732-82E049C51054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022DE73-22F9-0607-F9DA-6DA1D1DF074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A1170D-B7BC-24D4-994A-F49DDD1E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78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6ADC73-22A7-F56B-CBA8-EBF8C44C7EC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EDD98A-0846-7822-58A5-54B22D63F582}"/>
              </a:ext>
            </a:extLst>
          </p:cNvPr>
          <p:cNvSpPr txBox="1"/>
          <p:nvPr/>
        </p:nvSpPr>
        <p:spPr>
          <a:xfrm>
            <a:off x="484416" y="587104"/>
            <a:ext cx="550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1 -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Blade Geometry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616F5-498B-DB4A-079D-885A4245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6" y="1350893"/>
            <a:ext cx="4968000" cy="5008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09A4CB-8CEA-17A0-8EB2-D2DB8EB63DE4}"/>
              </a:ext>
            </a:extLst>
          </p:cNvPr>
          <p:cNvSpPr txBox="1"/>
          <p:nvPr/>
        </p:nvSpPr>
        <p:spPr>
          <a:xfrm>
            <a:off x="7234538" y="5802344"/>
            <a:ext cx="487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-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a 5 MW/61.5m Wind Turbine Blade Reference Model by Brian R. Resor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84461D-6DA7-01FE-8AF4-0AC364CA8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07" y="2120611"/>
            <a:ext cx="5040000" cy="25555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3537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37D13D-45AC-B8AD-BD11-124F6437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E1DA7A-832B-59A9-3560-8C4D55C2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38" y="464042"/>
            <a:ext cx="2724774" cy="712728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Bibliography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D16432-441A-98F5-6813-A8D0D912B669}"/>
              </a:ext>
            </a:extLst>
          </p:cNvPr>
          <p:cNvSpPr txBox="1"/>
          <p:nvPr/>
        </p:nvSpPr>
        <p:spPr>
          <a:xfrm>
            <a:off x="484418" y="1465091"/>
            <a:ext cx="106712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a 5 MW/61.5m Wind Turbine Blade Reference Model by Brian R. Resor, Sandia National Laboratories, California, USA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a 5 MW Reference Wind Turbine for Offshore System Development, J. Jonkman, S. Butterfield, W. Musial, and G. Scott, National Renewable Energy Laboratory, USA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54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8" y="600942"/>
            <a:ext cx="11353800" cy="1325563"/>
          </a:xfrm>
        </p:spPr>
        <p:txBody>
          <a:bodyPr>
            <a:normAutofit/>
          </a:bodyPr>
          <a:lstStyle/>
          <a:p>
            <a:r>
              <a:rPr lang="de-DE" dirty="0"/>
              <a:t>2. </a:t>
            </a:r>
            <a:r>
              <a:rPr kumimoji="0" lang="en-US" altLang="en-DE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Locations for Wind Turbine Transport:</a:t>
            </a:r>
            <a:br>
              <a:rPr kumimoji="0" lang="en-US" altLang="en-DE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812" y="1349764"/>
            <a:ext cx="10515600" cy="4351338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kumimoji="0" lang="en-US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kumimoji="0" lang="en-US" altLang="en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Bakhtyar</a:t>
            </a:r>
            <a:r>
              <a:rPr lang="en-GB" dirty="0"/>
              <a:t> Karim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29/09/2025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8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79F6B0-F50E-2E0E-FB2B-59634E090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853417"/>
              </p:ext>
            </p:extLst>
          </p:nvPr>
        </p:nvGraphicFramePr>
        <p:xfrm>
          <a:off x="2069064" y="2217582"/>
          <a:ext cx="8053872" cy="35674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4624">
                  <a:extLst>
                    <a:ext uri="{9D8B030D-6E8A-4147-A177-3AD203B41FA5}">
                      <a16:colId xmlns:a16="http://schemas.microsoft.com/office/drawing/2014/main" val="3522349916"/>
                    </a:ext>
                  </a:extLst>
                </a:gridCol>
                <a:gridCol w="2684624">
                  <a:extLst>
                    <a:ext uri="{9D8B030D-6E8A-4147-A177-3AD203B41FA5}">
                      <a16:colId xmlns:a16="http://schemas.microsoft.com/office/drawing/2014/main" val="1127329920"/>
                    </a:ext>
                  </a:extLst>
                </a:gridCol>
                <a:gridCol w="2684624">
                  <a:extLst>
                    <a:ext uri="{9D8B030D-6E8A-4147-A177-3AD203B41FA5}">
                      <a16:colId xmlns:a16="http://schemas.microsoft.com/office/drawing/2014/main" val="3778197513"/>
                    </a:ext>
                  </a:extLst>
                </a:gridCol>
              </a:tblGrid>
              <a:tr h="475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Location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Current Control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Risk Level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5795414"/>
                  </a:ext>
                </a:extLst>
              </a:tr>
              <a:tr h="6025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Latakia Port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Syrian Government / Russian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Low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0981800"/>
                  </a:ext>
                </a:extLst>
              </a:tr>
              <a:tr h="58782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Tartus Port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Syrian Government / Russian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Low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2694400"/>
                  </a:ext>
                </a:extLst>
              </a:tr>
              <a:tr h="475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Idlib Region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HTS / Rebels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High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487515"/>
                  </a:ext>
                </a:extLst>
              </a:tr>
              <a:tr h="475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Aleppo (North)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Mixed: Govt + Turkish areas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Medium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523091"/>
                  </a:ext>
                </a:extLst>
              </a:tr>
              <a:tr h="475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Hama / Homs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Government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Low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5464586"/>
                  </a:ext>
                </a:extLst>
              </a:tr>
              <a:tr h="4754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Border Crossings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Turkish / HTS / Rebels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High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629063"/>
                  </a:ext>
                </a:extLst>
              </a:tr>
            </a:tbl>
          </a:graphicData>
        </a:graphic>
      </p:graphicFrame>
      <p:sp>
        <p:nvSpPr>
          <p:cNvPr id="8" name="Textfeld 10">
            <a:extLst>
              <a:ext uri="{FF2B5EF4-FFF2-40B4-BE49-F238E27FC236}">
                <a16:creationId xmlns:a16="http://schemas.microsoft.com/office/drawing/2014/main" id="{076BBEA1-FDC6-C06A-A484-57D18E620239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</a:t>
            </a:r>
          </a:p>
        </p:txBody>
      </p:sp>
    </p:spTree>
    <p:extLst>
      <p:ext uri="{BB962C8B-B14F-4D97-AF65-F5344CB8AC3E}">
        <p14:creationId xmlns:p14="http://schemas.microsoft.com/office/powerpoint/2010/main" val="35839316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894" y="2726598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>
                <a:latin typeface="Times New Roman" pitchFamily="18" charset="0"/>
                <a:cs typeface="Times New Roman" pitchFamily="18" charset="0"/>
              </a:rPr>
              <a:t>Rotor Hub And Pitch System</a:t>
            </a:r>
            <a:endParaRPr lang="en-GB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8430" y="4188655"/>
            <a:ext cx="5899051" cy="1655762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Week number : 02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Date: 30/09/2025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Supervisor: Prof. Peter Quell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0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7963" y="4121834"/>
            <a:ext cx="3130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Group Members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Dhruvin Kakdiya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Adharsh Pappinisseri Veedu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Syed Mohammed Sikandar</a:t>
            </a:r>
          </a:p>
        </p:txBody>
      </p:sp>
    </p:spTree>
    <p:extLst>
      <p:ext uri="{BB962C8B-B14F-4D97-AF65-F5344CB8AC3E}">
        <p14:creationId xmlns:p14="http://schemas.microsoft.com/office/powerpoint/2010/main" val="3670252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81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Times New Roman" pitchFamily="18" charset="0"/>
                <a:cs typeface="Times New Roman" pitchFamily="18" charset="0"/>
              </a:rPr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2513" y="1678675"/>
            <a:ext cx="4700646" cy="363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0400" indent="-2304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Comparison of Hub shape</a:t>
            </a:r>
          </a:p>
          <a:p>
            <a:pPr marL="230400" indent="-2304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Selection of Hub</a:t>
            </a:r>
          </a:p>
          <a:p>
            <a:pPr marL="230400" indent="-2304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Comparison of a pitch system</a:t>
            </a:r>
          </a:p>
          <a:p>
            <a:pPr marL="230400" indent="-2304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Selection of a pitch system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List of parts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28598" y="6141493"/>
            <a:ext cx="496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Presented by: Adharsh Pappinisseri Veedu - 770483</a:t>
            </a:r>
          </a:p>
        </p:txBody>
      </p:sp>
    </p:spTree>
    <p:extLst>
      <p:ext uri="{BB962C8B-B14F-4D97-AF65-F5344CB8AC3E}">
        <p14:creationId xmlns:p14="http://schemas.microsoft.com/office/powerpoint/2010/main" val="137478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82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Shapes of Hub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320" y="1364776"/>
            <a:ext cx="6792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Now a days there are two types of Hub shape is commonly use:</a:t>
            </a:r>
          </a:p>
        </p:txBody>
      </p:sp>
      <p:pic>
        <p:nvPicPr>
          <p:cNvPr id="14" name="Image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6882" y="2117034"/>
            <a:ext cx="4356939" cy="3696912"/>
          </a:xfrm>
          <a:prstGeom prst="rect">
            <a:avLst/>
          </a:prstGeom>
        </p:spPr>
      </p:pic>
      <p:sp>
        <p:nvSpPr>
          <p:cNvPr id="1028" name="AutoShape 4" descr="Rotor Hub for Wind Turbine CAD Model - 3DCADBrows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Rotor Hub for Wind Turbine CAD Model - 3DCADBrows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Generator-Wheel-Hub-Castin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27" y="1937982"/>
            <a:ext cx="4833582" cy="387596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42948" y="5977720"/>
            <a:ext cx="195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/>
              </a:rPr>
              <a:t>Star Shape Hub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47211" y="6032310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/>
              </a:rPr>
              <a:t>Sphere Shape Hub</a:t>
            </a:r>
          </a:p>
        </p:txBody>
      </p:sp>
    </p:spTree>
    <p:extLst>
      <p:ext uri="{BB962C8B-B14F-4D97-AF65-F5344CB8AC3E}">
        <p14:creationId xmlns:p14="http://schemas.microsoft.com/office/powerpoint/2010/main" val="637822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83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3609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Rotor Hub Shape Comparison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0" y="1337482"/>
          <a:ext cx="12192000" cy="5076967"/>
        </p:xfrm>
        <a:graphic>
          <a:graphicData uri="http://schemas.openxmlformats.org/drawingml/2006/table">
            <a:tbl>
              <a:tblPr/>
              <a:tblGrid>
                <a:gridCol w="1932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8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6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9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Category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Star Shape Hub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Sphere Shape Hub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Result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Aerodynamic Efficiency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Moderate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- more drag due to protrusions and edges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High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 smoother surface, lower drag, reduced turbulence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Sphere Shape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Structural Simplicity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High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- direct load paths, simple geometry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Moderate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- curved shapes require complex internal support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Star Shape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Manufacturing Ease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Easy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- simpler to cast, weld, or machine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Complex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- harder to fabricate due to curves and internal transitions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Star Shape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Maintenance Access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Easy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 accessible joints at blade roots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Harder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 may require disassembly or special tools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Star Shape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3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Fatigue Resistance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Good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 but stress concentrations at blade root junctions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Excellent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 smoother load distribution reduces fatigue cracks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Sphere Shape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Weight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Lighter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- less material due to simpler design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Heavier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 more material for smooth integration and strength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Star Shape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Cost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Lower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 materials, labor, and tooling costs are minimal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Higher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- due to design and fabrication complexity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Star Shape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Suitability (Onshore)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A1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Very suitable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 proven and practical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Less common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 unless specific goals are targeted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Star Shape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862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6648" marR="6648" marT="66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6648" marR="6648" marT="66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Overall for Optimus Syria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Star Shape</a:t>
                      </a:r>
                    </a:p>
                  </a:txBody>
                  <a:tcPr marL="6648" marR="6648" marT="66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D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118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84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Hydraulic Pitch Control System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6728" y="1542196"/>
            <a:ext cx="6237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Hydraulic fluid to change blade angle and offer high power density and fast reaction times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Preferred for Large turbines needing high torque and robust performance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Long lifespan but needs regular maintenance to prevent failures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Risk of fluid leaks with environmental impact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63204A-6F21-032F-F015-B495246A7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43" y="1269892"/>
            <a:ext cx="5254234" cy="51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321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85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Electric Pitch Control System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6728" y="1542196"/>
            <a:ext cx="6237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Uses electric motors for blade pitch and delivers high control and accuracy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Low logistics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Higher energy efficiency and reduced environmental impact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Ideal for environmental sensitive or remote sites with limited maintenance resources</a:t>
            </a:r>
          </a:p>
          <a:p>
            <a:endParaRPr lang="en-US" dirty="0"/>
          </a:p>
        </p:txBody>
      </p:sp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75DCCE82-0E49-0EF1-8590-11428BD5984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6585" y="1423463"/>
            <a:ext cx="4995082" cy="492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401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86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Weighted Evaluation of Pitch Control Systems</a:t>
            </a:r>
          </a:p>
        </p:txBody>
      </p:sp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303D42E1-1798-D2A0-57DD-CAB2DA3E9DFF}"/>
              </a:ext>
            </a:extLst>
          </p:cNvPr>
          <p:cNvGraphicFramePr>
            <a:graphicFrameLocks noGrp="1"/>
          </p:cNvGraphicFramePr>
          <p:nvPr/>
        </p:nvGraphicFramePr>
        <p:xfrm>
          <a:off x="518615" y="1296542"/>
          <a:ext cx="11177516" cy="4831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403">
                  <a:extLst>
                    <a:ext uri="{9D8B030D-6E8A-4147-A177-3AD203B41FA5}">
                      <a16:colId xmlns:a16="http://schemas.microsoft.com/office/drawing/2014/main" val="1470351810"/>
                    </a:ext>
                  </a:extLst>
                </a:gridCol>
                <a:gridCol w="2456355">
                  <a:extLst>
                    <a:ext uri="{9D8B030D-6E8A-4147-A177-3AD203B41FA5}">
                      <a16:colId xmlns:a16="http://schemas.microsoft.com/office/drawing/2014/main" val="3803667913"/>
                    </a:ext>
                  </a:extLst>
                </a:gridCol>
                <a:gridCol w="2794379">
                  <a:extLst>
                    <a:ext uri="{9D8B030D-6E8A-4147-A177-3AD203B41FA5}">
                      <a16:colId xmlns:a16="http://schemas.microsoft.com/office/drawing/2014/main" val="916489921"/>
                    </a:ext>
                  </a:extLst>
                </a:gridCol>
                <a:gridCol w="2794379">
                  <a:extLst>
                    <a:ext uri="{9D8B030D-6E8A-4147-A177-3AD203B41FA5}">
                      <a16:colId xmlns:a16="http://schemas.microsoft.com/office/drawing/2014/main" val="200369502"/>
                    </a:ext>
                  </a:extLst>
                </a:gridCol>
              </a:tblGrid>
              <a:tr h="42513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Criteria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Weightage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Electrical Pitch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Hydraulic Pitch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889111"/>
                  </a:ext>
                </a:extLst>
              </a:tr>
              <a:tr h="42513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Low investment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itchFamily="18" charset="0"/>
                          <a:cs typeface="Times New Roman" pitchFamily="18" charset="0"/>
                        </a:rPr>
                        <a:t>28%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835849"/>
                  </a:ext>
                </a:extLst>
              </a:tr>
              <a:tr h="42513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High torque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1255"/>
                  </a:ext>
                </a:extLst>
              </a:tr>
              <a:tr h="42513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Reliability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itchFamily="18" charset="0"/>
                          <a:cs typeface="Times New Roman" pitchFamily="18" charset="0"/>
                        </a:rPr>
                        <a:t>14%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429537"/>
                  </a:ext>
                </a:extLst>
              </a:tr>
              <a:tr h="69638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Accuracy/Control process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082089"/>
                  </a:ext>
                </a:extLst>
              </a:tr>
              <a:tr h="46260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Low Maintenance effort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itchFamily="18" charset="0"/>
                          <a:cs typeface="Times New Roman" pitchFamily="18" charset="0"/>
                        </a:rPr>
                        <a:t>14%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852196"/>
                  </a:ext>
                </a:extLst>
              </a:tr>
              <a:tr h="42513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Weight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itchFamily="18" charset="0"/>
                          <a:cs typeface="Times New Roman" pitchFamily="18" charset="0"/>
                        </a:rPr>
                        <a:t>8%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03645"/>
                  </a:ext>
                </a:extLst>
              </a:tr>
              <a:tr h="69638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Low Energy Consumption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r>
                        <a:rPr lang="en-IN">
                          <a:latin typeface="Times New Roman" pitchFamily="18" charset="0"/>
                          <a:cs typeface="Times New Roman" pitchFamily="18" charset="0"/>
                        </a:rPr>
                        <a:t>%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372408"/>
                  </a:ext>
                </a:extLst>
              </a:tr>
              <a:tr h="425132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Simple Design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r>
                        <a:rPr lang="en-IN">
                          <a:latin typeface="Times New Roman" pitchFamily="18" charset="0"/>
                          <a:cs typeface="Times New Roman" pitchFamily="18" charset="0"/>
                        </a:rPr>
                        <a:t>%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91053"/>
                  </a:ext>
                </a:extLst>
              </a:tr>
              <a:tr h="425132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Times New Roman" pitchFamily="18" charset="0"/>
                          <a:cs typeface="Times New Roman" pitchFamily="18" charset="0"/>
                        </a:rPr>
                        <a:t>84%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itchFamily="18" charset="0"/>
                          <a:cs typeface="Times New Roman" pitchFamily="18" charset="0"/>
                        </a:rPr>
                        <a:t>64%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06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4380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87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Why Choose Electric over Hydraulic?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408307-6A20-847A-C2CF-FA08F5A1F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11"/>
            <a:ext cx="10515600" cy="45349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Easier to service locally with standard electric skills and no need for hydraulic specialists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No Hydraulic oil→ no leaks or contamination risk in hot, dusty environment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Standard motor/controllers are widely available and cheaper to stock than hydraulic parts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Handles high ambient temperatures and dust reliably with IP-rated enclosures</a:t>
            </a:r>
          </a:p>
        </p:txBody>
      </p:sp>
    </p:spTree>
    <p:extLst>
      <p:ext uri="{BB962C8B-B14F-4D97-AF65-F5344CB8AC3E}">
        <p14:creationId xmlns:p14="http://schemas.microsoft.com/office/powerpoint/2010/main" val="2867012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88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List of parts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715371" y="1388895"/>
            <a:ext cx="10515600" cy="506649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Hub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Pitch system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Pitch Gearbox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Pitch pinion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Pitch Bearing , Bearing cover, Cover Holder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Pitch motor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Batter &amp; Battery Holder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Stiffening 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Spinner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Spinner  Connection 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Ladder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Safety Cabinets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Sealing ring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361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3631" y="2511821"/>
            <a:ext cx="6858000" cy="684449"/>
          </a:xfrm>
        </p:spPr>
        <p:txBody>
          <a:bodyPr>
            <a:noAutofit/>
          </a:bodyPr>
          <a:lstStyle/>
          <a:p>
            <a:r>
              <a:rPr lang="it-IT" sz="3200" b="1" dirty="0">
                <a:latin typeface="Univers Condensed Light" panose="020B0306020202040204" pitchFamily="34" charset="0"/>
              </a:rPr>
              <a:t>WEC Development Project</a:t>
            </a:r>
            <a:endParaRPr lang="en-GB" sz="3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88296" y="5742727"/>
            <a:ext cx="215411" cy="273844"/>
          </a:xfrm>
        </p:spPr>
        <p:txBody>
          <a:bodyPr/>
          <a:lstStyle/>
          <a:p>
            <a:fld id="{013F6232-4F06-48BA-8F69-BF531F607829}" type="slidenum">
              <a:rPr lang="en-GB" sz="1050">
                <a:solidFill>
                  <a:schemeClr val="bg1"/>
                </a:solidFill>
              </a:rPr>
              <a:t>89</a:t>
            </a:fld>
            <a:endParaRPr lang="en-GB" sz="1050" dirty="0">
              <a:solidFill>
                <a:schemeClr val="bg1"/>
              </a:solidFill>
            </a:endParaRPr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1831" y="1055349"/>
            <a:ext cx="1888597" cy="1254093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8235" y="1397189"/>
            <a:ext cx="2690192" cy="780155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827" y="1039542"/>
            <a:ext cx="2763006" cy="127741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3233974" y="4485511"/>
            <a:ext cx="5528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Group members </a:t>
            </a:r>
            <a:r>
              <a:rPr lang="de-DE" sz="1050" dirty="0"/>
              <a:t>: </a:t>
            </a:r>
            <a:r>
              <a:rPr lang="de-DE" sz="1100" dirty="0">
                <a:latin typeface="Univers Condensed Light" panose="020B0306020202040204" pitchFamily="34" charset="0"/>
              </a:rPr>
              <a:t>Aiswarya Vijayan, Vishranti Shivajirao Patil , Girish Mahadeo Padalkar, Cristina Milene Vergara Hernandez</a:t>
            </a:r>
          </a:p>
          <a:p>
            <a:pPr algn="ctr"/>
            <a:r>
              <a:rPr lang="de-DE" sz="1100" b="1" dirty="0">
                <a:latin typeface="Univers Condensed Light" panose="020B0306020202040204" pitchFamily="34" charset="0"/>
              </a:rPr>
              <a:t>Presnted By : Girish Padalkar</a:t>
            </a:r>
            <a:endParaRPr lang="de-DE" sz="1050" b="1" dirty="0"/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1524000" y="5002069"/>
            <a:ext cx="9163782" cy="546192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1524000" y="5236369"/>
            <a:ext cx="9144000" cy="506755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1547550" y="5303304"/>
            <a:ext cx="9162215" cy="674118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1518190" y="5760889"/>
            <a:ext cx="9155621" cy="23986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63" y="5051814"/>
            <a:ext cx="1315337" cy="9852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D363764-E253-DC68-56B3-6AB0E598DCB4}"/>
              </a:ext>
            </a:extLst>
          </p:cNvPr>
          <p:cNvSpPr txBox="1">
            <a:spLocks/>
          </p:cNvSpPr>
          <p:nvPr/>
        </p:nvSpPr>
        <p:spPr>
          <a:xfrm>
            <a:off x="2746128" y="3368068"/>
            <a:ext cx="6319684" cy="13022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Electrical Drivetrain Design for Onshore Wind Turbines – Syria</a:t>
            </a:r>
          </a:p>
          <a:p>
            <a:r>
              <a:rPr lang="it-IT" sz="2100" b="1" dirty="0">
                <a:latin typeface="Univers Condensed Light" panose="020B0306020202040204" pitchFamily="34" charset="0"/>
              </a:rPr>
              <a:t>Date:</a:t>
            </a:r>
            <a:r>
              <a:rPr lang="it-IT" sz="2100" dirty="0">
                <a:latin typeface="Univers Condensed Light" panose="020B0306020202040204" pitchFamily="34" charset="0"/>
              </a:rPr>
              <a:t> 30/09/2025</a:t>
            </a:r>
          </a:p>
          <a:p>
            <a:r>
              <a:rPr lang="it-IT" sz="2100" b="1" dirty="0">
                <a:latin typeface="Univers Condensed Light" panose="020B0306020202040204" pitchFamily="34" charset="0"/>
              </a:rPr>
              <a:t>Supervisor: </a:t>
            </a:r>
            <a:r>
              <a:rPr lang="it-IT" sz="2100" dirty="0">
                <a:latin typeface="Univers Condensed Light" panose="020B0306020202040204" pitchFamily="34" charset="0"/>
              </a:rPr>
              <a:t>Prof. Rajesh Saiju</a:t>
            </a:r>
            <a:endParaRPr lang="en-GB" sz="2100" dirty="0">
              <a:latin typeface="Univers Condensed Light" panose="020B0306020202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B5A69-2D2E-DD5F-A0C0-B4A12374E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DF13466B-25DB-6A69-E172-5A812B5312E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7DB56D-578C-4113-AD5D-B61AFCF5A755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8" y="600942"/>
            <a:ext cx="11353800" cy="1325563"/>
          </a:xfrm>
        </p:spPr>
        <p:txBody>
          <a:bodyPr>
            <a:normAutofit/>
          </a:bodyPr>
          <a:lstStyle/>
          <a:p>
            <a:r>
              <a:rPr lang="de-DE" dirty="0"/>
              <a:t>2.i </a:t>
            </a:r>
            <a:r>
              <a:rPr kumimoji="0" lang="en-US" altLang="en-DE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Safe and unsafe locations:</a:t>
            </a:r>
            <a:br>
              <a:rPr kumimoji="0" lang="en-US" altLang="en-DE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812" y="1349764"/>
            <a:ext cx="10515600" cy="4351338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kumimoji="0" lang="en-US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kumimoji="0" lang="en-US" altLang="en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Bakhtyar</a:t>
            </a:r>
            <a:r>
              <a:rPr lang="en-GB" dirty="0"/>
              <a:t> Karim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29/09/2025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AC5F07-DA93-49A8-283D-6C7D24884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935752"/>
              </p:ext>
            </p:extLst>
          </p:nvPr>
        </p:nvGraphicFramePr>
        <p:xfrm>
          <a:off x="1156993" y="1633367"/>
          <a:ext cx="9293292" cy="4069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46646">
                  <a:extLst>
                    <a:ext uri="{9D8B030D-6E8A-4147-A177-3AD203B41FA5}">
                      <a16:colId xmlns:a16="http://schemas.microsoft.com/office/drawing/2014/main" val="2383344694"/>
                    </a:ext>
                  </a:extLst>
                </a:gridCol>
                <a:gridCol w="4646646">
                  <a:extLst>
                    <a:ext uri="{9D8B030D-6E8A-4147-A177-3AD203B41FA5}">
                      <a16:colId xmlns:a16="http://schemas.microsoft.com/office/drawing/2014/main" val="774159175"/>
                    </a:ext>
                  </a:extLst>
                </a:gridCol>
              </a:tblGrid>
              <a:tr h="2044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Land Route</a:t>
                      </a:r>
                      <a:endParaRPr lang="en-DE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Maritime Route</a:t>
                      </a:r>
                      <a:endParaRPr lang="en-DE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6684932"/>
                  </a:ext>
                </a:extLst>
              </a:tr>
              <a:tr h="2156086"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800" b="0" dirty="0">
                          <a:effectLst/>
                        </a:rPr>
                        <a:t>Location: Idlib, Azaz, Western, Aleppo</a:t>
                      </a:r>
                    </a:p>
                    <a:p>
                      <a:pPr marL="400050" indent="-40005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romanUcPeriod"/>
                      </a:pPr>
                      <a:r>
                        <a:rPr lang="en-US" sz="1800" b="0" dirty="0">
                          <a:effectLst/>
                        </a:rPr>
                        <a:t>Under HTS or Turkish-backed rebels</a:t>
                      </a:r>
                    </a:p>
                    <a:p>
                      <a:pPr marL="400050" indent="-40005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romanUcPeriod"/>
                      </a:pPr>
                      <a:r>
                        <a:rPr lang="en-US" sz="1800" b="0" dirty="0">
                          <a:effectLst/>
                        </a:rPr>
                        <a:t>Outside Syrian government control → Unstable and unsafe</a:t>
                      </a:r>
                    </a:p>
                    <a:p>
                      <a:pPr marL="400050" indent="-40005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romanUcPeriod"/>
                      </a:pPr>
                      <a:r>
                        <a:rPr lang="en-US" sz="1800" b="0" dirty="0">
                          <a:effectLst/>
                        </a:rPr>
                        <a:t>Frequent airstrikes and clashes in Idlib corridor</a:t>
                      </a:r>
                    </a:p>
                    <a:p>
                      <a:pPr marL="400050" indent="-40005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romanUcPeriod"/>
                      </a:pPr>
                      <a:r>
                        <a:rPr lang="en-US" sz="1800" b="0" dirty="0">
                          <a:effectLst/>
                        </a:rPr>
                        <a:t>Unofficial checkpoints, extortion risks</a:t>
                      </a:r>
                    </a:p>
                    <a:p>
                      <a:pPr marL="400050" indent="-40005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romanUcPeriod"/>
                      </a:pPr>
                      <a:r>
                        <a:rPr lang="en-US" sz="1800" b="0" dirty="0">
                          <a:effectLst/>
                        </a:rPr>
                        <a:t>Customs issues, legal problems in contested zones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None/>
                      </a:pPr>
                      <a:r>
                        <a:rPr lang="en-US" sz="1800" dirty="0">
                          <a:effectLst/>
                        </a:rPr>
                        <a:t>Location: Latakia port</a:t>
                      </a:r>
                    </a:p>
                    <a:p>
                      <a:pPr marL="400050" indent="-40005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romanUcPeriod"/>
                      </a:pPr>
                      <a:r>
                        <a:rPr lang="en-US" sz="1800" dirty="0">
                          <a:effectLst/>
                        </a:rPr>
                        <a:t>Latakia and Tartus are under full government control</a:t>
                      </a:r>
                    </a:p>
                    <a:p>
                      <a:pPr marL="400050" indent="-40005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romanUcPeriod"/>
                      </a:pPr>
                      <a:r>
                        <a:rPr lang="en-US" sz="1800" dirty="0">
                          <a:effectLst/>
                        </a:rPr>
                        <a:t>Russian naval presence ensures additional security</a:t>
                      </a:r>
                    </a:p>
                    <a:p>
                      <a:pPr marL="400050" indent="-40005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romanUcPeriod"/>
                      </a:pPr>
                      <a:r>
                        <a:rPr lang="en-US" sz="1800" dirty="0">
                          <a:effectLst/>
                        </a:rPr>
                        <a:t>Existing customs and port infrastructure</a:t>
                      </a:r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  <a:p>
                      <a:pPr marL="400050" indent="-40005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romanUcPeriod"/>
                      </a:pPr>
                      <a:r>
                        <a:rPr lang="en-US" sz="1800" dirty="0">
                          <a:effectLst/>
                        </a:rPr>
                        <a:t>Inland route to Hama → Homs → Project site is secure</a:t>
                      </a:r>
                    </a:p>
                    <a:p>
                      <a:pPr marL="400050" indent="-40005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+mj-lt"/>
                        <a:buAutoNum type="romanUcPeriod"/>
                      </a:pPr>
                      <a:r>
                        <a:rPr lang="en-US" sz="1800" dirty="0">
                          <a:effectLst/>
                        </a:rPr>
                        <a:t>No rebel activity along this corridor</a:t>
                      </a:r>
                      <a:endParaRPr lang="en-DE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4351095"/>
                  </a:ext>
                </a:extLst>
              </a:tr>
            </a:tbl>
          </a:graphicData>
        </a:graphic>
      </p:graphicFrame>
      <p:sp>
        <p:nvSpPr>
          <p:cNvPr id="9" name="Textfeld 10">
            <a:extLst>
              <a:ext uri="{FF2B5EF4-FFF2-40B4-BE49-F238E27FC236}">
                <a16:creationId xmlns:a16="http://schemas.microsoft.com/office/drawing/2014/main" id="{7FFDDD34-CBEF-A8A2-D648-6A93952CBF11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</a:t>
            </a:r>
          </a:p>
        </p:txBody>
      </p:sp>
    </p:spTree>
    <p:extLst>
      <p:ext uri="{BB962C8B-B14F-4D97-AF65-F5344CB8AC3E}">
        <p14:creationId xmlns:p14="http://schemas.microsoft.com/office/powerpoint/2010/main" val="4664169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7B077-E8D4-B00D-4107-28F43836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80BC-1874-C6B8-A352-E72A70A2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GB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1B1E14-7550-5D5E-B245-DCF53FE6E476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3">
            <a:extLst>
              <a:ext uri="{FF2B5EF4-FFF2-40B4-BE49-F238E27FC236}">
                <a16:creationId xmlns:a16="http://schemas.microsoft.com/office/drawing/2014/main" id="{DB960165-E965-4934-3E14-9B3273E1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87825BE-1C5D-A769-677F-FA33D511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90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E1ADA08A-F9CA-2546-D3A1-D52DFA04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A572BF-6222-95DF-37EB-FF152F4AC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6" y="1253331"/>
            <a:ext cx="10515600" cy="4351338"/>
          </a:xfrm>
        </p:spPr>
        <p:txBody>
          <a:bodyPr/>
          <a:lstStyle/>
          <a:p>
            <a:endParaRPr dirty="0"/>
          </a:p>
          <a:p>
            <a:pPr>
              <a:defRPr sz="2000"/>
            </a:pPr>
            <a:r>
              <a:rPr dirty="0"/>
              <a:t>Introduction</a:t>
            </a:r>
          </a:p>
          <a:p>
            <a:pPr>
              <a:defRPr sz="2000"/>
            </a:pPr>
            <a:r>
              <a:rPr dirty="0"/>
              <a:t>Market</a:t>
            </a:r>
            <a:r>
              <a:rPr lang="en-US" dirty="0"/>
              <a:t> Analysis</a:t>
            </a:r>
          </a:p>
          <a:p>
            <a:pPr>
              <a:defRPr sz="2000"/>
            </a:pPr>
            <a:r>
              <a:rPr lang="en-US" dirty="0"/>
              <a:t>Responsibilities in the team</a:t>
            </a:r>
          </a:p>
          <a:p>
            <a:pPr>
              <a:defRPr sz="2000"/>
            </a:pPr>
            <a:r>
              <a:rPr lang="en-US" dirty="0"/>
              <a:t>Decision: location of components</a:t>
            </a:r>
          </a:p>
          <a:p>
            <a:pPr>
              <a:defRPr sz="2000"/>
            </a:pPr>
            <a:r>
              <a:rPr lang="en-US" dirty="0"/>
              <a:t>Types of Drivetrain</a:t>
            </a:r>
          </a:p>
          <a:p>
            <a:pPr>
              <a:defRPr sz="2000"/>
            </a:pPr>
            <a:r>
              <a:rPr dirty="0"/>
              <a:t>PMSG vs DFIG Comparison</a:t>
            </a:r>
            <a:endParaRPr lang="en-US" dirty="0"/>
          </a:p>
          <a:p>
            <a:pPr>
              <a:defRPr sz="2000"/>
            </a:pPr>
            <a:r>
              <a:rPr lang="en-US" dirty="0"/>
              <a:t>Topology Of DFIG</a:t>
            </a:r>
            <a:endParaRPr dirty="0"/>
          </a:p>
          <a:p>
            <a:pPr>
              <a:defRPr sz="2000"/>
            </a:pPr>
            <a:r>
              <a:rPr dirty="0"/>
              <a:t>Next Steps</a:t>
            </a:r>
          </a:p>
          <a:p>
            <a:pPr>
              <a:defRPr sz="2000"/>
            </a:pPr>
            <a:r>
              <a:rPr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665423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69864-FCC6-FC60-882E-E4EC1AEF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5DFB-9B62-6548-A213-B7525766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GB" dirty="0"/>
              <a:t>Introduction </a:t>
            </a:r>
            <a:endParaRPr lang="ar-E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DD7F4B-81FF-64EB-E5A5-6A33ECFE71C8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3">
            <a:extLst>
              <a:ext uri="{FF2B5EF4-FFF2-40B4-BE49-F238E27FC236}">
                <a16:creationId xmlns:a16="http://schemas.microsoft.com/office/drawing/2014/main" id="{9167BDF5-F716-EBCE-97A6-F2668BBB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2FED9-0D86-47E1-C2C5-95AA89F509D8}"/>
              </a:ext>
            </a:extLst>
          </p:cNvPr>
          <p:cNvSpPr txBox="1"/>
          <p:nvPr/>
        </p:nvSpPr>
        <p:spPr>
          <a:xfrm>
            <a:off x="929148" y="1676613"/>
            <a:ext cx="49343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Project scope:</a:t>
            </a:r>
          </a:p>
          <a:p>
            <a:r>
              <a:rPr lang="en-US" sz="2000" dirty="0"/>
              <a:t>To develop a reliable and efficient electrical drivetrain system tailored for onshore wind turbines in Syria’s renewable energy sector.</a:t>
            </a:r>
            <a:endParaRPr lang="en-GB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60EEF9-A865-8F48-8BD6-A0190E4B8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8" y="3000052"/>
            <a:ext cx="8229600" cy="3278828"/>
          </a:xfrm>
        </p:spPr>
        <p:txBody>
          <a:bodyPr/>
          <a:lstStyle/>
          <a:p>
            <a:pPr marL="0" indent="0">
              <a:buNone/>
            </a:pPr>
            <a:endParaRPr lang="en-IN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IN" sz="2400" dirty="0">
                <a:solidFill>
                  <a:schemeClr val="accent1"/>
                </a:solidFill>
              </a:rPr>
              <a:t>Syrian Wind Context</a:t>
            </a:r>
            <a:endParaRPr lang="en-IN" sz="2400" dirty="0"/>
          </a:p>
          <a:p>
            <a:pPr marL="0" indent="0">
              <a:buNone/>
            </a:pPr>
            <a:r>
              <a:rPr sz="2000" dirty="0"/>
              <a:t>Syria possesses considerable onshore wind resources (Homs, Quneitra, Adra, </a:t>
            </a:r>
            <a:r>
              <a:rPr sz="2000" dirty="0" err="1"/>
              <a:t>Hassia</a:t>
            </a:r>
            <a:r>
              <a:rPr sz="2000" dirty="0"/>
              <a:t>).</a:t>
            </a:r>
          </a:p>
          <a:p>
            <a:pPr marL="0" indent="0">
              <a:buNone/>
            </a:pPr>
            <a:r>
              <a:rPr sz="2000" dirty="0"/>
              <a:t>• Recent tenders announced for 100–200 MW projects.</a:t>
            </a:r>
          </a:p>
          <a:p>
            <a:pPr marL="0" indent="0">
              <a:buNone/>
            </a:pPr>
            <a:r>
              <a:rPr sz="2000" dirty="0"/>
              <a:t>• Early pilot projects in Quneitra and feasibility studies in Homs.</a:t>
            </a:r>
          </a:p>
          <a:p>
            <a:pPr marL="0" indent="0">
              <a:buNone/>
            </a:pPr>
            <a:r>
              <a:rPr sz="2000" dirty="0"/>
              <a:t>• Drivetrain design must reflect weak grid condition</a:t>
            </a:r>
            <a:r>
              <a:rPr lang="en-IN" sz="2000" dirty="0"/>
              <a:t>s</a:t>
            </a:r>
            <a:r>
              <a:rPr sz="2000" dirty="0"/>
              <a:t> and</a:t>
            </a:r>
            <a:r>
              <a:rPr lang="en-IN" sz="2000" dirty="0"/>
              <a:t> </a:t>
            </a:r>
            <a:r>
              <a:rPr sz="2000" dirty="0"/>
              <a:t>maintenance</a:t>
            </a:r>
            <a:r>
              <a:rPr lang="en-IN" sz="2000" dirty="0"/>
              <a:t> challenges</a:t>
            </a:r>
            <a:r>
              <a:rPr dirty="0"/>
              <a:t>.</a:t>
            </a:r>
          </a:p>
        </p:txBody>
      </p:sp>
      <p:pic>
        <p:nvPicPr>
          <p:cNvPr id="13" name="Google Shape;91;p4">
            <a:extLst>
              <a:ext uri="{FF2B5EF4-FFF2-40B4-BE49-F238E27FC236}">
                <a16:creationId xmlns:a16="http://schemas.microsoft.com/office/drawing/2014/main" id="{4B17A5C1-E3ED-5B67-CECC-443FC6D136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6839" y="1652378"/>
            <a:ext cx="1826663" cy="160000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1">
            <a:extLst>
              <a:ext uri="{FF2B5EF4-FFF2-40B4-BE49-F238E27FC236}">
                <a16:creationId xmlns:a16="http://schemas.microsoft.com/office/drawing/2014/main" id="{B9E3B435-E3F2-D502-8CE6-725E493A4CB1}"/>
              </a:ext>
            </a:extLst>
          </p:cNvPr>
          <p:cNvSpPr txBox="1"/>
          <p:nvPr/>
        </p:nvSpPr>
        <p:spPr>
          <a:xfrm>
            <a:off x="9063819" y="3197490"/>
            <a:ext cx="2199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u="sng"/>
            </a:lvl1pPr>
          </a:lstStyle>
          <a:p>
            <a:r>
              <a:rPr lang="en-US" sz="1200" dirty="0"/>
              <a:t>Source: www.ge.com/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B577051-2DDE-8F01-62AE-000CDB0F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91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A54ED8B-D5C0-6A67-F3FD-2A8DC02A3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3858544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458D-4F2B-A2B5-958C-6307EB263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39" y="495713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GB" dirty="0"/>
              <a:t>Market analysis</a:t>
            </a:r>
            <a:endParaRPr lang="ar-E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48DF3E-2171-ADE1-E662-18D85FE4E41B}"/>
              </a:ext>
            </a:extLst>
          </p:cNvPr>
          <p:cNvCxnSpPr>
            <a:cxnSpLocks/>
          </p:cNvCxnSpPr>
          <p:nvPr/>
        </p:nvCxnSpPr>
        <p:spPr>
          <a:xfrm>
            <a:off x="833936" y="1139404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0FCABE-A99E-B5BC-1801-4D00C783C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6" y="1542684"/>
            <a:ext cx="11561807" cy="4770098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</a:rPr>
              <a:t>Key players: </a:t>
            </a:r>
            <a:r>
              <a:rPr lang="en-GB" sz="2400" dirty="0">
                <a:solidFill>
                  <a:schemeClr val="tx1"/>
                </a:solidFill>
              </a:rPr>
              <a:t>“Production and supply of electrical drivetrain components “</a:t>
            </a:r>
          </a:p>
          <a:p>
            <a:pPr marL="0" indent="0">
              <a:buNone/>
            </a:pPr>
            <a:endParaRPr lang="en-GB" sz="24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GB" sz="2400" b="1" dirty="0">
              <a:solidFill>
                <a:schemeClr val="accent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8BE4E59-77D9-297F-9DC6-FD618A52B2B0}"/>
              </a:ext>
            </a:extLst>
          </p:cNvPr>
          <p:cNvSpPr txBox="1"/>
          <p:nvPr/>
        </p:nvSpPr>
        <p:spPr>
          <a:xfrm>
            <a:off x="695739" y="2126975"/>
            <a:ext cx="74000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r>
              <a:rPr lang="en-US" sz="2000" b="1" dirty="0"/>
              <a:t>Local Context:</a:t>
            </a:r>
            <a:r>
              <a:rPr lang="en-US" sz="2000" dirty="0"/>
              <a:t> Syria has no large domestic turbine manufacturers, so reliance on imports &amp; partnerships is essential.</a:t>
            </a:r>
          </a:p>
          <a:p>
            <a:pPr marL="0" indent="0">
              <a:buNone/>
            </a:pPr>
            <a:endParaRPr lang="ar-EG" altLang="ar-EG" sz="2000" dirty="0"/>
          </a:p>
          <a:p>
            <a:r>
              <a:rPr lang="fr-FR" altLang="ar-EG" sz="2000" dirty="0"/>
              <a:t> </a:t>
            </a:r>
            <a:r>
              <a:rPr lang="en-US" sz="2000" b="1" dirty="0"/>
              <a:t>International Developers:</a:t>
            </a:r>
            <a:r>
              <a:rPr lang="en-US" sz="2000" dirty="0"/>
              <a:t> Siemens Gamesa, GE </a:t>
            </a:r>
            <a:r>
              <a:rPr lang="en-US" sz="2000" dirty="0" err="1"/>
              <a:t>Vernova</a:t>
            </a:r>
            <a:r>
              <a:rPr lang="en-US" sz="2000" dirty="0"/>
              <a:t>, Nordex, Vestas (potential entrants).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Recent Deals:</a:t>
            </a:r>
            <a:r>
              <a:rPr lang="en-US" sz="2000" dirty="0"/>
              <a:t> ACWA Power signed </a:t>
            </a:r>
            <a:r>
              <a:rPr lang="en-US" sz="2000" b="1" dirty="0"/>
              <a:t>2.5 GW renewable MOU (1 GW solar, 1.5 GW wind, with storage)</a:t>
            </a:r>
            <a:r>
              <a:rPr lang="en-US" sz="2000" dirty="0"/>
              <a:t> in 2025.</a:t>
            </a:r>
            <a:endParaRPr lang="fr-FR" altLang="ar-EG" sz="2000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9726D242-F908-14E4-6698-1ACBDD813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8B0DD-B317-2CC6-732A-A8123552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92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610E7-93AF-51A3-298D-B3CE1E73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14255213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458D-4F2B-A2B5-958C-6307EB263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GB" dirty="0"/>
              <a:t>Market analysis</a:t>
            </a:r>
            <a:endParaRPr lang="ar-E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48DF3E-2171-ADE1-E662-18D85FE4E41B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6BEBD5-E1ED-BF13-6CF0-95BF278B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</a:rPr>
              <a:t>Government policies: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C402EDD-55EF-BC53-2C8F-4CE7ECD2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8E8F93A-3BE0-E6EA-1DDF-DC0D53E6E5A2}"/>
              </a:ext>
            </a:extLst>
          </p:cNvPr>
          <p:cNvSpPr txBox="1"/>
          <p:nvPr/>
        </p:nvSpPr>
        <p:spPr>
          <a:xfrm>
            <a:off x="560122" y="2302484"/>
            <a:ext cx="60976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Syrian Ministry of Electricity issued </a:t>
            </a:r>
            <a:r>
              <a:rPr lang="en-US" b="1" dirty="0"/>
              <a:t>100–200 MW wind tenders</a:t>
            </a:r>
            <a:r>
              <a:rPr lang="en-US" dirty="0"/>
              <a:t> in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International aid: </a:t>
            </a:r>
            <a:r>
              <a:rPr lang="en-US" dirty="0"/>
              <a:t>World Bank, UNDP, NGOs financing hybrid and microgrid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Long-term aim: </a:t>
            </a:r>
            <a:r>
              <a:rPr lang="en-US" dirty="0"/>
              <a:t>Diversify from fossil fuels, stabilize weak grid, integrate renewables.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E8145D69-44F3-3500-132E-5CFEA82D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22" y="1804883"/>
            <a:ext cx="4868300" cy="399317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297D44-E4C9-5E21-FE42-BFE6A7558B47}"/>
              </a:ext>
            </a:extLst>
          </p:cNvPr>
          <p:cNvSpPr txBox="1"/>
          <p:nvPr/>
        </p:nvSpPr>
        <p:spPr>
          <a:xfrm>
            <a:off x="7079609" y="5817640"/>
            <a:ext cx="50406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Iberdrola awarded up to 200MW by German forest manager</a:t>
            </a:r>
          </a:p>
          <a:p>
            <a:r>
              <a:rPr lang="en-GB" sz="1050" dirty="0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GB" sz="105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Windpower</a:t>
            </a:r>
            <a:r>
              <a:rPr lang="en-GB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Monthly</a:t>
            </a:r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9F511-3DC2-E1DD-66E4-4316C555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93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A4E2E-7AD1-C28F-AB03-8F23DD715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15978375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D3A37-7DF9-338A-31C3-75179698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6569-5A6C-79CE-43F0-0D1650C4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  <a:sym typeface="Calibri"/>
              </a:rPr>
              <a:t>Responsibilities in the team</a:t>
            </a:r>
            <a:endParaRPr lang="ar-E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46D072-9A29-71D0-105C-50FB231937CE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AC585-5000-C83C-33DD-CCA5549E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</a:rPr>
              <a:t>Electrical drivetrain components: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FA9E7BA-B920-E4F9-87A7-856B5053A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A628DC7-49FF-072F-EF7F-7D56096D459A}"/>
              </a:ext>
            </a:extLst>
          </p:cNvPr>
          <p:cNvSpPr txBox="1"/>
          <p:nvPr/>
        </p:nvSpPr>
        <p:spPr>
          <a:xfrm>
            <a:off x="534226" y="2471676"/>
            <a:ext cx="856007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800" dirty="0"/>
              <a:t>Generators : Girish Padalkar</a:t>
            </a:r>
          </a:p>
          <a:p>
            <a:endParaRPr lang="en-GB" sz="2800" dirty="0"/>
          </a:p>
          <a:p>
            <a:pPr marL="342900" indent="-342900">
              <a:buFontTx/>
              <a:buChar char="-"/>
            </a:pPr>
            <a:r>
              <a:rPr lang="en-GB" sz="2800" dirty="0"/>
              <a:t>Transformers : Vishranti Patil</a:t>
            </a:r>
          </a:p>
          <a:p>
            <a:endParaRPr lang="en-GB" sz="2800" dirty="0"/>
          </a:p>
          <a:p>
            <a:pPr marL="342900" indent="-342900">
              <a:buFontTx/>
              <a:buChar char="-"/>
            </a:pPr>
            <a:r>
              <a:rPr lang="en-GB" sz="2800" dirty="0"/>
              <a:t>Converters : Aishwarya Vijayan</a:t>
            </a:r>
          </a:p>
          <a:p>
            <a:endParaRPr lang="en-GB" sz="2800" dirty="0"/>
          </a:p>
          <a:p>
            <a:pPr marL="342900" indent="-342900">
              <a:buFontTx/>
              <a:buChar char="-"/>
            </a:pPr>
            <a:r>
              <a:rPr lang="en-GB" sz="2800" dirty="0"/>
              <a:t>Cables &amp; switch gears : Cristina Vergara </a:t>
            </a:r>
          </a:p>
        </p:txBody>
      </p:sp>
      <p:pic>
        <p:nvPicPr>
          <p:cNvPr id="5" name="Google Shape;109;g282c242047a_0_54">
            <a:extLst>
              <a:ext uri="{FF2B5EF4-FFF2-40B4-BE49-F238E27FC236}">
                <a16:creationId xmlns:a16="http://schemas.microsoft.com/office/drawing/2014/main" id="{62C49884-A90C-FE70-07DA-2CA5A09003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035" y="2231909"/>
            <a:ext cx="1053548" cy="9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8;g282c242047a_0_54">
            <a:extLst>
              <a:ext uri="{FF2B5EF4-FFF2-40B4-BE49-F238E27FC236}">
                <a16:creationId xmlns:a16="http://schemas.microsoft.com/office/drawing/2014/main" id="{8862B220-0B09-01FA-D66D-7FB18CBC42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077" y="3201769"/>
            <a:ext cx="2048200" cy="7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7;g282c242047a_0_54">
            <a:extLst>
              <a:ext uri="{FF2B5EF4-FFF2-40B4-BE49-F238E27FC236}">
                <a16:creationId xmlns:a16="http://schemas.microsoft.com/office/drawing/2014/main" id="{2E923684-0604-D10F-5535-D96A2E03A3D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6695" y="3933666"/>
            <a:ext cx="978888" cy="96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0;g282c242047a_0_54">
            <a:extLst>
              <a:ext uri="{FF2B5EF4-FFF2-40B4-BE49-F238E27FC236}">
                <a16:creationId xmlns:a16="http://schemas.microsoft.com/office/drawing/2014/main" id="{D8E6D059-53F5-182F-7A7C-EA42B6B021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5604" y="4808666"/>
            <a:ext cx="616226" cy="8264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2C907-376A-B55F-B4EE-5080F67C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94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8E700C-7078-DEF2-8D08-BA5CAB60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28466490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389F-760A-B148-2C1A-B8D2C8693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C561-F6DB-0C0F-16E7-D772CBCB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ym typeface="Calibri"/>
              </a:rPr>
              <a:t>Decision: location of components</a:t>
            </a:r>
            <a:endParaRPr lang="ar-EG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5BF2EA-A844-4B9A-5032-B733B720991C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3">
            <a:extLst>
              <a:ext uri="{FF2B5EF4-FFF2-40B4-BE49-F238E27FC236}">
                <a16:creationId xmlns:a16="http://schemas.microsoft.com/office/drawing/2014/main" id="{1B76728B-5ACB-7089-A8D4-9B6C8C7B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Google Shape;87;g288d85418f7_0_8">
            <a:extLst>
              <a:ext uri="{FF2B5EF4-FFF2-40B4-BE49-F238E27FC236}">
                <a16:creationId xmlns:a16="http://schemas.microsoft.com/office/drawing/2014/main" id="{929DF0E6-E121-F536-5B2D-2946F0C16936}"/>
              </a:ext>
            </a:extLst>
          </p:cNvPr>
          <p:cNvSpPr/>
          <p:nvPr/>
        </p:nvSpPr>
        <p:spPr>
          <a:xfrm>
            <a:off x="6236200" y="5082625"/>
            <a:ext cx="1767900" cy="110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8;g288d85418f7_0_8">
            <a:extLst>
              <a:ext uri="{FF2B5EF4-FFF2-40B4-BE49-F238E27FC236}">
                <a16:creationId xmlns:a16="http://schemas.microsoft.com/office/drawing/2014/main" id="{30C67AA6-04B6-B466-1757-D6014422417B}"/>
              </a:ext>
            </a:extLst>
          </p:cNvPr>
          <p:cNvSpPr/>
          <p:nvPr/>
        </p:nvSpPr>
        <p:spPr>
          <a:xfrm>
            <a:off x="2654799" y="2825500"/>
            <a:ext cx="7135243" cy="225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89;g288d85418f7_0_8">
            <a:extLst>
              <a:ext uri="{FF2B5EF4-FFF2-40B4-BE49-F238E27FC236}">
                <a16:creationId xmlns:a16="http://schemas.microsoft.com/office/drawing/2014/main" id="{79E69FBF-2508-4043-6AF8-94D2A27693C8}"/>
              </a:ext>
            </a:extLst>
          </p:cNvPr>
          <p:cNvSpPr/>
          <p:nvPr/>
        </p:nvSpPr>
        <p:spPr>
          <a:xfrm>
            <a:off x="2868175" y="3480825"/>
            <a:ext cx="2438400" cy="99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mechanical drivetrain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0;g288d85418f7_0_8">
            <a:extLst>
              <a:ext uri="{FF2B5EF4-FFF2-40B4-BE49-F238E27FC236}">
                <a16:creationId xmlns:a16="http://schemas.microsoft.com/office/drawing/2014/main" id="{3A3C76CB-BB84-E47D-D064-D7B80E81CFBB}"/>
              </a:ext>
            </a:extLst>
          </p:cNvPr>
          <p:cNvSpPr/>
          <p:nvPr/>
        </p:nvSpPr>
        <p:spPr>
          <a:xfrm>
            <a:off x="5436084" y="3473175"/>
            <a:ext cx="1234500" cy="10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1;g288d85418f7_0_8">
            <a:extLst>
              <a:ext uri="{FF2B5EF4-FFF2-40B4-BE49-F238E27FC236}">
                <a16:creationId xmlns:a16="http://schemas.microsoft.com/office/drawing/2014/main" id="{51F2B260-9F4C-93E5-4F39-E34A5D455561}"/>
              </a:ext>
            </a:extLst>
          </p:cNvPr>
          <p:cNvSpPr/>
          <p:nvPr/>
        </p:nvSpPr>
        <p:spPr>
          <a:xfrm>
            <a:off x="8153400" y="3473175"/>
            <a:ext cx="1447800" cy="10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Transformer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2;g288d85418f7_0_8">
            <a:extLst>
              <a:ext uri="{FF2B5EF4-FFF2-40B4-BE49-F238E27FC236}">
                <a16:creationId xmlns:a16="http://schemas.microsoft.com/office/drawing/2014/main" id="{B68F248B-B1A3-7AC3-8922-EF435FF92012}"/>
              </a:ext>
            </a:extLst>
          </p:cNvPr>
          <p:cNvSpPr/>
          <p:nvPr/>
        </p:nvSpPr>
        <p:spPr>
          <a:xfrm>
            <a:off x="1740425" y="1347225"/>
            <a:ext cx="746700" cy="225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3;g288d85418f7_0_8">
            <a:extLst>
              <a:ext uri="{FF2B5EF4-FFF2-40B4-BE49-F238E27FC236}">
                <a16:creationId xmlns:a16="http://schemas.microsoft.com/office/drawing/2014/main" id="{A98FDC9F-61C8-3720-9CEC-98E6D9A2604D}"/>
              </a:ext>
            </a:extLst>
          </p:cNvPr>
          <p:cNvSpPr/>
          <p:nvPr/>
        </p:nvSpPr>
        <p:spPr>
          <a:xfrm>
            <a:off x="1740425" y="4203350"/>
            <a:ext cx="746700" cy="225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;g288d85418f7_0_8">
            <a:extLst>
              <a:ext uri="{FF2B5EF4-FFF2-40B4-BE49-F238E27FC236}">
                <a16:creationId xmlns:a16="http://schemas.microsoft.com/office/drawing/2014/main" id="{4217E652-38A4-AFC0-380D-E0A2F3D8EC55}"/>
              </a:ext>
            </a:extLst>
          </p:cNvPr>
          <p:cNvSpPr/>
          <p:nvPr/>
        </p:nvSpPr>
        <p:spPr>
          <a:xfrm rot="-5400000">
            <a:off x="1092575" y="3239125"/>
            <a:ext cx="1386900" cy="14022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5;g288d85418f7_0_8">
            <a:extLst>
              <a:ext uri="{FF2B5EF4-FFF2-40B4-BE49-F238E27FC236}">
                <a16:creationId xmlns:a16="http://schemas.microsoft.com/office/drawing/2014/main" id="{16018E58-EF52-5FF9-7170-C1DFC1C38ECC}"/>
              </a:ext>
            </a:extLst>
          </p:cNvPr>
          <p:cNvSpPr/>
          <p:nvPr/>
        </p:nvSpPr>
        <p:spPr>
          <a:xfrm>
            <a:off x="6800096" y="3473175"/>
            <a:ext cx="1234500" cy="10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Converter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6;g288d85418f7_0_8">
            <a:extLst>
              <a:ext uri="{FF2B5EF4-FFF2-40B4-BE49-F238E27FC236}">
                <a16:creationId xmlns:a16="http://schemas.microsoft.com/office/drawing/2014/main" id="{20AA6EC7-9019-14D3-32F0-230A94238B58}"/>
              </a:ext>
            </a:extLst>
          </p:cNvPr>
          <p:cNvSpPr/>
          <p:nvPr/>
        </p:nvSpPr>
        <p:spPr>
          <a:xfrm>
            <a:off x="8153400" y="5225625"/>
            <a:ext cx="1378230" cy="10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Switchgear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7;g288d85418f7_0_8">
            <a:extLst>
              <a:ext uri="{FF2B5EF4-FFF2-40B4-BE49-F238E27FC236}">
                <a16:creationId xmlns:a16="http://schemas.microsoft.com/office/drawing/2014/main" id="{F05167CB-1727-92AB-6A3B-9037BB560F37}"/>
              </a:ext>
            </a:extLst>
          </p:cNvPr>
          <p:cNvSpPr/>
          <p:nvPr/>
        </p:nvSpPr>
        <p:spPr>
          <a:xfrm>
            <a:off x="9576742" y="5359150"/>
            <a:ext cx="213300" cy="952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C075CFC-3746-68A5-7DCD-AEAB9BA2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95</a:t>
            </a:fld>
            <a:endParaRPr lang="en-US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CE632B63-22F9-D055-ED63-F98FCEAC8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34162198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69FD0-7E1C-0FC6-3CCD-18C28EDB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F55A-ACC0-AFE2-B18D-E7CE23209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ym typeface="Calibri"/>
              </a:rPr>
              <a:t>Types of Drivetrain</a:t>
            </a:r>
            <a:endParaRPr lang="ar-EG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3EBB2B-97E4-CE20-4911-F63FDCF90AE9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3">
            <a:extLst>
              <a:ext uri="{FF2B5EF4-FFF2-40B4-BE49-F238E27FC236}">
                <a16:creationId xmlns:a16="http://schemas.microsoft.com/office/drawing/2014/main" id="{F73E5A5A-46BC-C5D3-A0AD-DC1C516E7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B9B3EF-0CB0-648B-FDEC-FBF282A6A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3703" y="2143812"/>
            <a:ext cx="4981103" cy="3124471"/>
          </a:xfrm>
          <a:prstGeom prst="rect">
            <a:avLst/>
          </a:prstGeom>
        </p:spPr>
      </p:pic>
      <p:sp>
        <p:nvSpPr>
          <p:cNvPr id="11" name="ZoneTexte 11">
            <a:extLst>
              <a:ext uri="{FF2B5EF4-FFF2-40B4-BE49-F238E27FC236}">
                <a16:creationId xmlns:a16="http://schemas.microsoft.com/office/drawing/2014/main" id="{CF600298-3A8A-42E4-90B5-E1E17F7C7C48}"/>
              </a:ext>
            </a:extLst>
          </p:cNvPr>
          <p:cNvSpPr txBox="1"/>
          <p:nvPr/>
        </p:nvSpPr>
        <p:spPr>
          <a:xfrm>
            <a:off x="6733703" y="5288705"/>
            <a:ext cx="50406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GB" sz="1050" dirty="0"/>
              <a:t> </a:t>
            </a:r>
            <a:r>
              <a:rPr lang="en-US" sz="1050" dirty="0"/>
              <a:t>Wind Energy Science (WES)</a:t>
            </a:r>
          </a:p>
        </p:txBody>
      </p:sp>
      <p:sp>
        <p:nvSpPr>
          <p:cNvPr id="12" name="Google Shape;156;g288d85418f7_0_0">
            <a:extLst>
              <a:ext uri="{FF2B5EF4-FFF2-40B4-BE49-F238E27FC236}">
                <a16:creationId xmlns:a16="http://schemas.microsoft.com/office/drawing/2014/main" id="{FD93C48F-0FD5-C4AA-7204-8CB69376946D}"/>
              </a:ext>
            </a:extLst>
          </p:cNvPr>
          <p:cNvSpPr txBox="1">
            <a:spLocks/>
          </p:cNvSpPr>
          <p:nvPr/>
        </p:nvSpPr>
        <p:spPr>
          <a:xfrm>
            <a:off x="863108" y="1739761"/>
            <a:ext cx="5895503" cy="477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The two primary categories of drivetrain 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-US" sz="2000" b="1" dirty="0"/>
              <a:t>1. Geared Drivetrain Systems </a:t>
            </a:r>
            <a:r>
              <a:rPr lang="en-US" sz="2000" dirty="0"/>
              <a:t>: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SzPts val="1800"/>
              <a:buFont typeface="+mj-lt"/>
              <a:buAutoNum type="alphaUcPeriod"/>
            </a:pPr>
            <a:r>
              <a:rPr lang="en-US" sz="2000" dirty="0"/>
              <a:t>Doubly Fed Induction Generators (DFIG)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SzPts val="1800"/>
              <a:buFont typeface="+mj-lt"/>
              <a:buAutoNum type="alphaUcPeriod"/>
            </a:pPr>
            <a:r>
              <a:rPr lang="en-US" sz="2000" dirty="0"/>
              <a:t>Generators with Full-Power Converters (GFPC)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r>
              <a:rPr lang="en-US" sz="2000" b="1" dirty="0"/>
              <a:t>2. Direct-Drive Systems:</a:t>
            </a:r>
            <a:r>
              <a:rPr lang="en-US" sz="2000" dirty="0"/>
              <a:t> These </a:t>
            </a:r>
            <a:r>
              <a:rPr lang="en-US" sz="2000" b="1" dirty="0"/>
              <a:t>eliminate the gearbox</a:t>
            </a:r>
            <a:r>
              <a:rPr lang="en-US" sz="2000" dirty="0"/>
              <a:t>, connecting the rotor directly to a low-speed, high-torque generator. ((Permanent Magnet Synchronous Generators (PMSG))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4C8F6C-6512-F9AC-9B21-5B21CD32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96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1E112575-4618-2ABD-C603-49A9D2B7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7191738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1A617-1A81-309B-CBB6-A53B9683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BAA0-D8E8-8360-1302-134DA12C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ym typeface="Calibri"/>
              </a:rPr>
              <a:t>Quantitative Comparison</a:t>
            </a:r>
            <a:endParaRPr lang="ar-EG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6D2E10-6A70-4BCD-61ED-5FF105D3AD2D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3">
            <a:extLst>
              <a:ext uri="{FF2B5EF4-FFF2-40B4-BE49-F238E27FC236}">
                <a16:creationId xmlns:a16="http://schemas.microsoft.com/office/drawing/2014/main" id="{6D4206AC-0808-17E1-F16F-3FA7A507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7E7712B0-ACF3-1F54-32E5-C83DEC8D98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71871" y="1801192"/>
          <a:ext cx="8179905" cy="3255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981">
                  <a:extLst>
                    <a:ext uri="{9D8B030D-6E8A-4147-A177-3AD203B41FA5}">
                      <a16:colId xmlns:a16="http://schemas.microsoft.com/office/drawing/2014/main" val="380956720"/>
                    </a:ext>
                  </a:extLst>
                </a:gridCol>
                <a:gridCol w="1635981">
                  <a:extLst>
                    <a:ext uri="{9D8B030D-6E8A-4147-A177-3AD203B41FA5}">
                      <a16:colId xmlns:a16="http://schemas.microsoft.com/office/drawing/2014/main" val="1903741766"/>
                    </a:ext>
                  </a:extLst>
                </a:gridCol>
                <a:gridCol w="1635981">
                  <a:extLst>
                    <a:ext uri="{9D8B030D-6E8A-4147-A177-3AD203B41FA5}">
                      <a16:colId xmlns:a16="http://schemas.microsoft.com/office/drawing/2014/main" val="941936322"/>
                    </a:ext>
                  </a:extLst>
                </a:gridCol>
                <a:gridCol w="1635981">
                  <a:extLst>
                    <a:ext uri="{9D8B030D-6E8A-4147-A177-3AD203B41FA5}">
                      <a16:colId xmlns:a16="http://schemas.microsoft.com/office/drawing/2014/main" val="1045932656"/>
                    </a:ext>
                  </a:extLst>
                </a:gridCol>
                <a:gridCol w="1635981">
                  <a:extLst>
                    <a:ext uri="{9D8B030D-6E8A-4147-A177-3AD203B41FA5}">
                      <a16:colId xmlns:a16="http://schemas.microsoft.com/office/drawing/2014/main" val="1034727543"/>
                    </a:ext>
                  </a:extLst>
                </a:gridCol>
              </a:tblGrid>
              <a:tr h="870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Generator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Weight (tons)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Cost (USD)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Maintenance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Reactive Power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870486"/>
                  </a:ext>
                </a:extLst>
              </a:tr>
              <a:tr h="504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PMSG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~25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$300k+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±0.65 MVAr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492543"/>
                  </a:ext>
                </a:extLst>
              </a:tr>
              <a:tr h="504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DFIG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~20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$200k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±0.65 MVAr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627088"/>
                  </a:ext>
                </a:extLst>
              </a:tr>
              <a:tr h="5045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SCIG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~18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$150k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External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257241"/>
                  </a:ext>
                </a:extLst>
              </a:tr>
              <a:tr h="870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FESG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~22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$220k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±0.5 MVAr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4687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3600C-AEB4-53BB-6F5A-9E0C0997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97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B3BA0-1E38-CC52-94DE-D9B3306E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3949909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29C9-C8EB-76F4-5D62-4AD975A9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7EC9-11CC-F80F-84B4-11C75D92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6" y="500215"/>
            <a:ext cx="11174186" cy="59093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ym typeface="Calibri"/>
              </a:rPr>
              <a:t>Topology Of DFIG</a:t>
            </a:r>
            <a:endParaRPr lang="ar-EG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0915E6-DCE2-5572-FDEA-D23FE5AFBB10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3">
            <a:extLst>
              <a:ext uri="{FF2B5EF4-FFF2-40B4-BE49-F238E27FC236}">
                <a16:creationId xmlns:a16="http://schemas.microsoft.com/office/drawing/2014/main" id="{60B80069-7181-BF11-4042-2D034C3CC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6A7CE-9302-2139-7EA5-2E04ED29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98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7188E-1AEA-29CF-DCA0-D1FDD5F4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A112778-7E49-C641-DE16-7C9778E56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77" y="1542684"/>
            <a:ext cx="5774636" cy="4212089"/>
          </a:xfrm>
        </p:spPr>
      </p:pic>
      <p:sp>
        <p:nvSpPr>
          <p:cNvPr id="14" name="ZoneTexte 11">
            <a:extLst>
              <a:ext uri="{FF2B5EF4-FFF2-40B4-BE49-F238E27FC236}">
                <a16:creationId xmlns:a16="http://schemas.microsoft.com/office/drawing/2014/main" id="{B36CDA37-5D90-11CD-27B2-5F06A09F69C7}"/>
              </a:ext>
            </a:extLst>
          </p:cNvPr>
          <p:cNvSpPr txBox="1"/>
          <p:nvPr/>
        </p:nvSpPr>
        <p:spPr>
          <a:xfrm>
            <a:off x="2534477" y="5754773"/>
            <a:ext cx="50406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GB" sz="1050" dirty="0">
                <a:hlinkClick r:id="rId5" tooltip="Researchgate_Topology_of_DFIG"/>
              </a:rPr>
              <a:t>https://www.researchgate.net/figure/Topology-of-DFIG-based-wind-energy-conversion-technology_fig3_368530271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919482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1134F4B8-FF8C-3599-7680-A1109BFF3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F2789F9-E47B-EF13-123E-C582BF6162AC}"/>
              </a:ext>
            </a:extLst>
          </p:cNvPr>
          <p:cNvCxnSpPr>
            <a:cxnSpLocks/>
          </p:cNvCxnSpPr>
          <p:nvPr/>
        </p:nvCxnSpPr>
        <p:spPr>
          <a:xfrm>
            <a:off x="929148" y="1200840"/>
            <a:ext cx="9780311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72CA69B7-1BB1-1BD5-2053-66CFAA83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743" y="180571"/>
            <a:ext cx="1720564" cy="1362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90A1899-605B-451F-BE2F-D835BDAC6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121"/>
            <a:ext cx="10515600" cy="1325563"/>
          </a:xfrm>
        </p:spPr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8" name="Google Shape;156;g288d85418f7_0_0">
            <a:extLst>
              <a:ext uri="{FF2B5EF4-FFF2-40B4-BE49-F238E27FC236}">
                <a16:creationId xmlns:a16="http://schemas.microsoft.com/office/drawing/2014/main" id="{DB930AA7-1153-E200-246F-866524530105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838200" y="1739762"/>
            <a:ext cx="9418983" cy="464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Planning: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align our milestone planning with the other teams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Technical: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Generator: more detailed estimation of dimensions (size &amp; rotational speed)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Converter: first research and dimensioning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SzPts val="1800"/>
              <a:buChar char="-"/>
            </a:pPr>
            <a:r>
              <a:rPr lang="en-US" dirty="0"/>
              <a:t>Transformer: first research and rough estimation of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78F31-3FEA-B81E-FD55-817C1D68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B56D-578C-4113-AD5D-B61AFCF5A755}" type="slidenum">
              <a:rPr lang="en-US" smtClean="0"/>
              <a:t>99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98270-46C7-E6A6-5DB2-6F637F6E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30/09/2025</a:t>
            </a:r>
          </a:p>
        </p:txBody>
      </p:sp>
    </p:spTree>
    <p:extLst>
      <p:ext uri="{BB962C8B-B14F-4D97-AF65-F5344CB8AC3E}">
        <p14:creationId xmlns:p14="http://schemas.microsoft.com/office/powerpoint/2010/main" val="1619486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nagment team" id="{49CF8F14-4D36-410B-8FD7-EF9AC5FC0265}" vid="{E0BCDBF3-E95D-42DF-9CFA-5A341A93A409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agment team" id="{49CF8F14-4D36-410B-8FD7-EF9AC5FC0265}" vid="{B7A59B36-2137-465F-86DC-E5A6887FF7C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Managment team</Template>
  <TotalTime>288</TotalTime>
  <Words>10029</Words>
  <Application>Microsoft Office PowerPoint</Application>
  <PresentationFormat>Widescreen</PresentationFormat>
  <Paragraphs>1950</Paragraphs>
  <Slides>167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167</vt:i4>
      </vt:variant>
    </vt:vector>
  </HeadingPairs>
  <TitlesOfParts>
    <vt:vector size="184" baseType="lpstr">
      <vt:lpstr>Aptos</vt:lpstr>
      <vt:lpstr>Aptos (Textkörper)</vt:lpstr>
      <vt:lpstr>Aptos Display</vt:lpstr>
      <vt:lpstr>Aptos Display (Headings)</vt:lpstr>
      <vt:lpstr>Arial</vt:lpstr>
      <vt:lpstr>Calibri</vt:lpstr>
      <vt:lpstr>Calibri Light</vt:lpstr>
      <vt:lpstr>Cambria</vt:lpstr>
      <vt:lpstr>Cambria Math</vt:lpstr>
      <vt:lpstr>Lato</vt:lpstr>
      <vt:lpstr>Segoe UI</vt:lpstr>
      <vt:lpstr>Times New Roman</vt:lpstr>
      <vt:lpstr>Univers Condensed Light</vt:lpstr>
      <vt:lpstr>Wingdings</vt:lpstr>
      <vt:lpstr>Wingdings,Sans-Serif</vt:lpstr>
      <vt:lpstr>Office</vt:lpstr>
      <vt:lpstr>Benutzerdefiniertes Design</vt:lpstr>
      <vt:lpstr>PowerPoint Presentation</vt:lpstr>
      <vt:lpstr>Weekly report: management team</vt:lpstr>
      <vt:lpstr>PowerPoint Presentation</vt:lpstr>
      <vt:lpstr>List of contents</vt:lpstr>
      <vt:lpstr>0. New additions to the presentation set up</vt:lpstr>
      <vt:lpstr>1. Political distribution of Syrian forces</vt:lpstr>
      <vt:lpstr>1.i Old vs New Syria</vt:lpstr>
      <vt:lpstr>2. Locations for Wind Turbine Transport: </vt:lpstr>
      <vt:lpstr>2.i Safe and unsafe locations: </vt:lpstr>
      <vt:lpstr>3. Transportation strategies</vt:lpstr>
      <vt:lpstr>4. Analysis of rotor diameter changes </vt:lpstr>
      <vt:lpstr>4. Rotor diameter on different platforms </vt:lpstr>
      <vt:lpstr>4. Reasons for diameter change</vt:lpstr>
      <vt:lpstr>Weekly report: Team Project Development</vt:lpstr>
      <vt:lpstr>List of content</vt:lpstr>
      <vt:lpstr>1. Tasks of the week </vt:lpstr>
      <vt:lpstr>2. Site selection – Our approach </vt:lpstr>
      <vt:lpstr>3. Site update</vt:lpstr>
      <vt:lpstr>3. Site update - Qattinah</vt:lpstr>
      <vt:lpstr>3. Site update - Qattinah</vt:lpstr>
      <vt:lpstr>3. Site update - Qattinah</vt:lpstr>
      <vt:lpstr>3. Site update - Qattinah</vt:lpstr>
      <vt:lpstr>3. Site update - Qattinah</vt:lpstr>
      <vt:lpstr>3. Site update - Qattinah</vt:lpstr>
      <vt:lpstr>4. Site comparison</vt:lpstr>
      <vt:lpstr>4. Site suggestion</vt:lpstr>
      <vt:lpstr>Weekly report: Wind Turbine Foundations</vt:lpstr>
      <vt:lpstr>Sharing of Work</vt:lpstr>
      <vt:lpstr>Foundation</vt:lpstr>
      <vt:lpstr>Foundation Types &amp; Design Factors</vt:lpstr>
      <vt:lpstr>Site Analysis Qatina ,Umm Al-Azam and  Ghabagheb.</vt:lpstr>
      <vt:lpstr>Site Analysis Qatina ,Umm Al-Azam and  Ghabagheb.</vt:lpstr>
      <vt:lpstr>Site Analysis Qatina ,Umm Al-Azam and  Ghabagheb.</vt:lpstr>
      <vt:lpstr>Site Comparison – Soil &amp; Topography</vt:lpstr>
      <vt:lpstr>Soil Improvement for Gravity Foundations</vt:lpstr>
      <vt:lpstr>Soil Improvement for Gravity Foundations</vt:lpstr>
      <vt:lpstr>Next Tasks</vt:lpstr>
      <vt:lpstr>Weekly report: Load &amp; Dynamics</vt:lpstr>
      <vt:lpstr>Agenda</vt:lpstr>
      <vt:lpstr>Typical load output sections</vt:lpstr>
      <vt:lpstr>Design situations</vt:lpstr>
      <vt:lpstr>Simulation Workflow OpenFAST</vt:lpstr>
      <vt:lpstr>Needed parameters for the pre-processing</vt:lpstr>
      <vt:lpstr>Coordinate systems and components</vt:lpstr>
      <vt:lpstr>Estimated Extreme Loads for Optimus Syria</vt:lpstr>
      <vt:lpstr>Estimated Extreme Loads for Optimus Syria</vt:lpstr>
      <vt:lpstr>Estimated Extreme Loads for Optimus Syria</vt:lpstr>
      <vt:lpstr>Weekly report: Tower structure </vt:lpstr>
      <vt:lpstr>List of contents</vt:lpstr>
      <vt:lpstr>1. Obstacles of the Transportation, for choosing the Tubular Steel structure.</vt:lpstr>
      <vt:lpstr>1- A Hybrid tower structure(Concrete bottom, Steel top). 2- Segments of Tubular steel with vertical connections.</vt:lpstr>
      <vt:lpstr>Fig 3: Precast concrete base (segmented) + tubular steel top</vt:lpstr>
      <vt:lpstr>- Difficult transport due to heavy, oversized concrete segment.  - Long site erection time (formwork, pouring, curing).  - Complex concrete-to-steel interface for structural continuity.  - Harder inspection and maintenance at the base.  - Permanent, less flexible; hard to adapt or modify.  - Heavier lifting equipment required.  - Less recyclable, harder to dismantle.</vt:lpstr>
      <vt:lpstr>- folded steel “petals” bolted together along vertical seams segments are transported on standard trucks and assembled at site.</vt:lpstr>
      <vt:lpstr>- Easier transport in smaller segments.  - Faster erection, no curing time.  - Simpler steel-to-steel joints (no hybrid interface).   - Easier inspection and maintenance.  - Lighter segments reduce crane demands.  - Fully recyclable and adaptable supply chain.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distribution </vt:lpstr>
      <vt:lpstr>Weekly Report: Rotor Blade Design</vt:lpstr>
      <vt:lpstr>NREL 5 MW Reference Blade</vt:lpstr>
      <vt:lpstr>Airfoils Used in NREL 5 MW Blade</vt:lpstr>
      <vt:lpstr>Airfoils Used in NREL 5 MW Blade</vt:lpstr>
      <vt:lpstr>Aerodynamic Guidelines (Syria)</vt:lpstr>
      <vt:lpstr>Key Guidelines for Syrian Conditions</vt:lpstr>
      <vt:lpstr>Week 2 – Work Done</vt:lpstr>
      <vt:lpstr>Weekly Report: Rotor Blade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</vt:lpstr>
      <vt:lpstr>Rotor Hub And Pitch System</vt:lpstr>
      <vt:lpstr>Agenda</vt:lpstr>
      <vt:lpstr>Shapes of Hub</vt:lpstr>
      <vt:lpstr>Rotor Hub Shape Comparison</vt:lpstr>
      <vt:lpstr>Hydraulic Pitch Control System</vt:lpstr>
      <vt:lpstr>Electric Pitch Control System</vt:lpstr>
      <vt:lpstr>Weighted Evaluation of Pitch Control Systems</vt:lpstr>
      <vt:lpstr>Why Choose Electric over Hydraulic?</vt:lpstr>
      <vt:lpstr>List of parts</vt:lpstr>
      <vt:lpstr>WEC Development Project</vt:lpstr>
      <vt:lpstr>Agenda</vt:lpstr>
      <vt:lpstr>Introduction </vt:lpstr>
      <vt:lpstr>Market analysis</vt:lpstr>
      <vt:lpstr>Market analysis</vt:lpstr>
      <vt:lpstr>Responsibilities in the team</vt:lpstr>
      <vt:lpstr>Decision: location of components</vt:lpstr>
      <vt:lpstr>Types of Drivetrain</vt:lpstr>
      <vt:lpstr>Quantitative Comparison</vt:lpstr>
      <vt:lpstr>Topology Of DFIG</vt:lpstr>
      <vt:lpstr>Next Steps</vt:lpstr>
      <vt:lpstr>Thank you for your attention</vt:lpstr>
      <vt:lpstr>Weekly Presentation: Rotor Bearing System</vt:lpstr>
      <vt:lpstr>Journal bearing</vt:lpstr>
      <vt:lpstr>Why Journal bearing over Roller bearing ?</vt:lpstr>
      <vt:lpstr>Types of Journal bearing</vt:lpstr>
      <vt:lpstr>Cost factors</vt:lpstr>
      <vt:lpstr>Types of spherical Journal bearing</vt:lpstr>
      <vt:lpstr>PowerPoint Presentation</vt:lpstr>
      <vt:lpstr>References</vt:lpstr>
      <vt:lpstr>PowerPoint Presentation</vt:lpstr>
      <vt:lpstr>PowerPoint Presentation</vt:lpstr>
      <vt:lpstr>Multi-Body System model (MBS)</vt:lpstr>
      <vt:lpstr>PowerPoint Presentation</vt:lpstr>
      <vt:lpstr>Comparison of High speed shaft vibrations</vt:lpstr>
      <vt:lpstr>PowerPoint Presentation</vt:lpstr>
      <vt:lpstr>PowerPoint Presentation</vt:lpstr>
      <vt:lpstr>PowerPoint Presentation</vt:lpstr>
      <vt:lpstr>Bearing terminology</vt:lpstr>
      <vt:lpstr>PowerPoint Presentation</vt:lpstr>
      <vt:lpstr>PowerPoint Presentation</vt:lpstr>
      <vt:lpstr>Journal bearing Failures in Wind Turbine</vt:lpstr>
      <vt:lpstr>PowerPoint Presentation</vt:lpstr>
      <vt:lpstr>Gearbox, Brake, Coupling </vt:lpstr>
      <vt:lpstr>Agenda for 2nd week</vt:lpstr>
      <vt:lpstr>Drive train and Gearbox syestem</vt:lpstr>
      <vt:lpstr>Drive train for CAPEX and OPEX</vt:lpstr>
      <vt:lpstr>PowerPoint Presentation</vt:lpstr>
      <vt:lpstr>3-Point suspension </vt:lpstr>
      <vt:lpstr>3-Point suspension </vt:lpstr>
      <vt:lpstr>Gearbox system</vt:lpstr>
      <vt:lpstr>  Gearbox system </vt:lpstr>
      <vt:lpstr> Gearbox system</vt:lpstr>
      <vt:lpstr>Rotor Brake</vt:lpstr>
      <vt:lpstr>Rotor Brake</vt:lpstr>
      <vt:lpstr>Coupling</vt:lpstr>
      <vt:lpstr>Coupling</vt:lpstr>
      <vt:lpstr>Weekly report: Machine Bed &amp; Yaw System</vt:lpstr>
      <vt:lpstr>Objectives</vt:lpstr>
      <vt:lpstr>Machine Bed: Key Influences &amp; Requirements</vt:lpstr>
      <vt:lpstr>Machine Bed: Loads to Carry, Functions to Fulfil</vt:lpstr>
      <vt:lpstr>Estimated load influenced or relevant to Bed plate </vt:lpstr>
      <vt:lpstr>Estimated influenced or relevant to the Bed-plate Load data</vt:lpstr>
      <vt:lpstr>3-point suspension affects yaw-drive placement?</vt:lpstr>
      <vt:lpstr>What “easier” vs “harder” looks like with 3-point </vt:lpstr>
      <vt:lpstr>Tower Interface &amp; Dimensions</vt:lpstr>
      <vt:lpstr>Conclusion</vt:lpstr>
      <vt:lpstr>References</vt:lpstr>
      <vt:lpstr>Weekly report: Feedback controller</vt:lpstr>
      <vt:lpstr>List of Contents</vt:lpstr>
      <vt:lpstr>Tasks of the week</vt:lpstr>
      <vt:lpstr>What is Setpoint Smoother?</vt:lpstr>
      <vt:lpstr>Results</vt:lpstr>
      <vt:lpstr>PowerPoint Presentation</vt:lpstr>
      <vt:lpstr>List of contents</vt:lpstr>
      <vt:lpstr>1. Process plan</vt:lpstr>
      <vt:lpstr>2. Grid operation states</vt:lpstr>
      <vt:lpstr>2. Grid operation states</vt:lpstr>
      <vt:lpstr>3. PowerFactory learnings</vt:lpstr>
      <vt:lpstr>4. Further work</vt:lpstr>
      <vt:lpstr>Bibliography – management team</vt:lpstr>
      <vt:lpstr>Bibliography – project development team</vt:lpstr>
      <vt:lpstr>Bibliography – Foundation team</vt:lpstr>
      <vt:lpstr>Bibliography – Rotor Design team</vt:lpstr>
      <vt:lpstr>Bibliography – Loads and Dynamics team</vt:lpstr>
      <vt:lpstr>Bibliography – Electrical Drvetrain</vt:lpstr>
      <vt:lpstr>Bibliography – GBC team</vt:lpstr>
      <vt:lpstr>Bibliography – Feedback Controller</vt:lpstr>
      <vt:lpstr>Bibliography – Grid Code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 of contents</dc:title>
  <dc:creator>Bakhtiar Sabir</dc:creator>
  <cp:lastModifiedBy>Federico De Mita</cp:lastModifiedBy>
  <cp:revision>1</cp:revision>
  <dcterms:created xsi:type="dcterms:W3CDTF">2025-09-29T10:47:20Z</dcterms:created>
  <dcterms:modified xsi:type="dcterms:W3CDTF">2025-09-29T19:39:59Z</dcterms:modified>
</cp:coreProperties>
</file>